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0" r:id="rId1"/>
  </p:sldMasterIdLst>
  <p:notesMasterIdLst>
    <p:notesMasterId r:id="rId30"/>
  </p:notesMasterIdLst>
  <p:handoutMasterIdLst>
    <p:handoutMasterId r:id="rId31"/>
  </p:handout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91" r:id="rId9"/>
    <p:sldId id="282" r:id="rId10"/>
    <p:sldId id="298" r:id="rId11"/>
    <p:sldId id="292" r:id="rId12"/>
    <p:sldId id="287" r:id="rId13"/>
    <p:sldId id="283" r:id="rId14"/>
    <p:sldId id="285" r:id="rId15"/>
    <p:sldId id="286" r:id="rId16"/>
    <p:sldId id="289" r:id="rId17"/>
    <p:sldId id="293" r:id="rId18"/>
    <p:sldId id="294" r:id="rId19"/>
    <p:sldId id="295" r:id="rId20"/>
    <p:sldId id="297" r:id="rId21"/>
    <p:sldId id="299" r:id="rId22"/>
    <p:sldId id="300" r:id="rId23"/>
    <p:sldId id="301" r:id="rId24"/>
    <p:sldId id="302" r:id="rId25"/>
    <p:sldId id="303" r:id="rId26"/>
    <p:sldId id="296" r:id="rId27"/>
    <p:sldId id="304" r:id="rId28"/>
    <p:sldId id="288" r:id="rId29"/>
  </p:sldIdLst>
  <p:sldSz cx="12195175" cy="6858000"/>
  <p:notesSz cx="6858000" cy="9144000"/>
  <p:embeddedFontLst>
    <p:embeddedFont>
      <p:font typeface="Merriweather Light" panose="02060503050406030704" pitchFamily="18" charset="0"/>
      <p:regular r:id="rId32"/>
      <p:italic r:id="rId33"/>
    </p:embeddedFont>
    <p:embeddedFont>
      <p:font typeface="Merriweather Regular" panose="020B0604020202020204" charset="0"/>
      <p:regular r:id="rId34"/>
      <p:bold r:id="rId35"/>
      <p:italic r:id="rId36"/>
      <p:boldItalic r:id="rId37"/>
    </p:embeddedFont>
    <p:embeddedFont>
      <p:font typeface="Open Sans" panose="020B0606030504020204" pitchFamily="34" charset="0"/>
      <p:regular r:id="rId38"/>
      <p:bold r:id="rId39"/>
      <p:italic r:id="rId40"/>
      <p:boldItalic r:id="rId41"/>
    </p:embeddedFont>
    <p:embeddedFont>
      <p:font typeface="Open Sans Light" panose="020B0306030504020204" pitchFamily="34" charset="0"/>
      <p:regular r:id="rId42"/>
      <p:italic r:id="rId43"/>
    </p:embeddedFont>
    <p:embeddedFont>
      <p:font typeface="Roboto" panose="02000000000000000000" pitchFamily="2" charset="0"/>
      <p:regular r:id="rId44"/>
      <p:bold r:id="rId45"/>
      <p:italic r:id="rId46"/>
      <p:boldItalic r:id="rId47"/>
    </p:embeddedFont>
    <p:embeddedFont>
      <p:font typeface="Verdana" panose="020B0604030504040204" pitchFamily="34" charset="0"/>
      <p:regular r:id="rId48"/>
      <p:bold r:id="rId49"/>
      <p:italic r:id="rId50"/>
      <p:boldItalic r:id="rId51"/>
    </p:embeddedFont>
  </p:embeddedFontLst>
  <p:defaultTextStyle>
    <a:defPPr lvl="0">
      <a:defRPr lang="nl-NL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0">
          <p15:clr>
            <a:srgbClr val="A4A3A4"/>
          </p15:clr>
        </p15:guide>
        <p15:guide id="2" orient="horz" pos="4038">
          <p15:clr>
            <a:srgbClr val="A4A3A4"/>
          </p15:clr>
        </p15:guide>
        <p15:guide id="3" orient="horz" pos="989">
          <p15:clr>
            <a:srgbClr val="A4A3A4"/>
          </p15:clr>
        </p15:guide>
        <p15:guide id="4" orient="horz" pos="2682">
          <p15:clr>
            <a:srgbClr val="A4A3A4"/>
          </p15:clr>
        </p15:guide>
        <p15:guide id="5" orient="horz" pos="104">
          <p15:clr>
            <a:srgbClr val="A4A3A4"/>
          </p15:clr>
        </p15:guide>
        <p15:guide id="6" orient="horz" pos="3351">
          <p15:clr>
            <a:srgbClr val="A4A3A4"/>
          </p15:clr>
        </p15:guide>
        <p15:guide id="7" orient="horz" pos="3181">
          <p15:clr>
            <a:srgbClr val="A4A3A4"/>
          </p15:clr>
        </p15:guide>
        <p15:guide id="8" orient="horz" pos="1074">
          <p15:clr>
            <a:srgbClr val="A4A3A4"/>
          </p15:clr>
        </p15:guide>
        <p15:guide id="9" orient="horz" pos="3593">
          <p15:clr>
            <a:srgbClr val="A4A3A4"/>
          </p15:clr>
        </p15:guide>
        <p15:guide id="10" pos="3777">
          <p15:clr>
            <a:srgbClr val="A4A3A4"/>
          </p15:clr>
        </p15:guide>
        <p15:guide id="11" pos="739">
          <p15:clr>
            <a:srgbClr val="A4A3A4"/>
          </p15:clr>
        </p15:guide>
        <p15:guide id="12" pos="7273">
          <p15:clr>
            <a:srgbClr val="A4A3A4"/>
          </p15:clr>
        </p15:guide>
        <p15:guide id="13" pos="1604">
          <p15:clr>
            <a:srgbClr val="A4A3A4"/>
          </p15:clr>
        </p15:guide>
        <p15:guide id="14" pos="5145">
          <p15:clr>
            <a:srgbClr val="A4A3A4"/>
          </p15:clr>
        </p15:guide>
        <p15:guide id="15" pos="5282">
          <p15:clr>
            <a:srgbClr val="A4A3A4"/>
          </p15:clr>
        </p15:guide>
        <p15:guide id="16" pos="1447">
          <p15:clr>
            <a:srgbClr val="A4A3A4"/>
          </p15:clr>
        </p15:guide>
        <p15:guide id="17" pos="6651">
          <p15:clr>
            <a:srgbClr val="A4A3A4"/>
          </p15:clr>
        </p15:guide>
        <p15:guide id="18" pos="36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ra Schaffert" initials="AS" lastIdx="3" clrIdx="0">
    <p:extLst>
      <p:ext uri="{19B8F6BF-5375-455C-9EA6-DF929625EA0E}">
        <p15:presenceInfo xmlns:p15="http://schemas.microsoft.com/office/powerpoint/2012/main" userId="Alexandra Schaffe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3F2B"/>
    <a:srgbClr val="522980"/>
    <a:srgbClr val="6687C3"/>
    <a:srgbClr val="171D42"/>
    <a:srgbClr val="63A593"/>
    <a:srgbClr val="921E56"/>
    <a:srgbClr val="DD9562"/>
    <a:srgbClr val="D49562"/>
    <a:srgbClr val="D49868"/>
    <a:srgbClr val="C00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69" autoAdjust="0"/>
    <p:restoredTop sz="86093"/>
  </p:normalViewPr>
  <p:slideViewPr>
    <p:cSldViewPr snapToGrid="0">
      <p:cViewPr varScale="1">
        <p:scale>
          <a:sx n="140" d="100"/>
          <a:sy n="140" d="100"/>
        </p:scale>
        <p:origin x="1272" y="126"/>
      </p:cViewPr>
      <p:guideLst>
        <p:guide orient="horz" pos="1530"/>
        <p:guide orient="horz" pos="4038"/>
        <p:guide orient="horz" pos="989"/>
        <p:guide orient="horz" pos="2682"/>
        <p:guide orient="horz" pos="104"/>
        <p:guide orient="horz" pos="3351"/>
        <p:guide orient="horz" pos="3181"/>
        <p:guide orient="horz" pos="1074"/>
        <p:guide orient="horz" pos="3593"/>
        <p:guide pos="3777"/>
        <p:guide pos="739"/>
        <p:guide pos="7273"/>
        <p:guide pos="1604"/>
        <p:guide pos="5145"/>
        <p:guide pos="5282"/>
        <p:guide pos="1447"/>
        <p:guide pos="6651"/>
        <p:guide pos="36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70" d="100"/>
          <a:sy n="170" d="100"/>
        </p:scale>
        <p:origin x="546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04T12:21:33.306" idx="1">
    <p:pos x="2146" y="498"/>
    <p:text>There is a white "v" in the arrow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04T12:22:24.805" idx="2">
    <p:pos x="1657" y="2774"/>
    <p:text>We established on the meeting in Innsbruck that unfortunately, contractility can not be measured at this point and is not an outcome within this project. Since I have a good overview now for the IATA, I updated the list of outcomes. The indicated outcomes are all that can be measured by the model within the project.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04T13:21:47.761" idx="3">
    <p:pos x="1620" y="783"/>
    <p:text>This is an old figure, we have updated the network since. See if one of my posted figures is suitable for your talk.</p:text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>
              <a:latin typeface="Merriweather Regular" panose="02060503050406030704" pitchFamily="18" charset="77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562E9-F970-40C5-8076-BA5383048925}" type="datetimeFigureOut">
              <a:rPr lang="en-GB" smtClean="0">
                <a:latin typeface="Merriweather Regular" panose="02060503050406030704" pitchFamily="18" charset="77"/>
              </a:rPr>
              <a:t>04/04/2024</a:t>
            </a:fld>
            <a:endParaRPr lang="en-GB">
              <a:latin typeface="Merriweather Regular" panose="02060503050406030704" pitchFamily="18" charset="77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>
              <a:latin typeface="Merriweather Regular" panose="02060503050406030704" pitchFamily="18" charset="77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7BDD4-EA2B-47CA-A27F-5DCC43F23FEF}" type="slidenum">
              <a:rPr lang="en-GB" smtClean="0">
                <a:latin typeface="Merriweather Regular" panose="02060503050406030704" pitchFamily="18" charset="77"/>
              </a:rPr>
              <a:t>‹#›</a:t>
            </a:fld>
            <a:endParaRPr lang="en-GB">
              <a:latin typeface="Merriweather Regular" panose="020605030504060307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68726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erriweather Regular" panose="02060503050406030704" pitchFamily="18" charset="77"/>
              </a:defRPr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erriweather Regular" panose="02060503050406030704" pitchFamily="18" charset="77"/>
              </a:defRPr>
            </a:lvl1pPr>
          </a:lstStyle>
          <a:p>
            <a:fld id="{7CAC0B33-3943-42F1-973C-9CDD51C76BBD}" type="datetimeFigureOut">
              <a:rPr lang="en-GB" smtClean="0"/>
              <a:pPr/>
              <a:t>04/04/2024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erriweather Regular" panose="02060503050406030704" pitchFamily="18" charset="77"/>
              </a:defRPr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erriweather Regular" panose="02060503050406030704" pitchFamily="18" charset="77"/>
              </a:defRPr>
            </a:lvl1pPr>
          </a:lstStyle>
          <a:p>
            <a:fld id="{697381A9-0C9E-4D3A-A28B-AC4E168A57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89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erriweather Regular" panose="02060503050406030704" pitchFamily="18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Merriweather Regular" panose="02060503050406030704" pitchFamily="18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Merriweather Regular" panose="02060503050406030704" pitchFamily="18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Merriweather Regular" panose="02060503050406030704" pitchFamily="18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Merriweather Regular" panose="02060503050406030704" pitchFamily="18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7381A9-0C9E-4D3A-A28B-AC4E168A57B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739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7381A9-0C9E-4D3A-A28B-AC4E168A57BC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670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7381A9-0C9E-4D3A-A28B-AC4E168A57BC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728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7381A9-0C9E-4D3A-A28B-AC4E168A57BC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515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yellow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9F183073-10E5-1148-8165-AEA6349E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5375" y="512910"/>
            <a:ext cx="1853435" cy="2160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4D99654F-B4AF-B545-82DD-9725B868C94F}" type="datetime1">
              <a:rPr lang="en-US" smtClean="0"/>
              <a:t>4/4/2024</a:t>
            </a:fld>
            <a:endParaRPr lang="en-GB" dirty="0"/>
          </a:p>
        </p:txBody>
      </p:sp>
      <p:sp>
        <p:nvSpPr>
          <p:cNvPr id="31" name="Tijdelijke aanduiding voor tekst 30">
            <a:extLst>
              <a:ext uri="{FF2B5EF4-FFF2-40B4-BE49-F238E27FC236}">
                <a16:creationId xmlns:a16="http://schemas.microsoft.com/office/drawing/2014/main" id="{E6D5F428-993B-6A4C-A7CE-238F44C7C5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75859" y="501834"/>
            <a:ext cx="7008532" cy="227101"/>
          </a:xfrm>
          <a:prstGeom prst="rect">
            <a:avLst/>
          </a:prstGeom>
        </p:spPr>
        <p:txBody>
          <a:bodyPr/>
          <a:lstStyle>
            <a:lvl1pPr algn="ctr">
              <a:defRPr sz="1200" b="0" i="0" u="none" cap="all" spc="50" baseline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Name sub-</a:t>
            </a:r>
            <a:r>
              <a:rPr lang="nl-NL" dirty="0" err="1"/>
              <a:t>sender</a:t>
            </a:r>
            <a:endParaRPr lang="nl-NL" dirty="0"/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5177" y="5800328"/>
            <a:ext cx="5044821" cy="217169"/>
          </a:xfrm>
          <a:prstGeom prst="rect">
            <a:avLst/>
          </a:prstGeom>
        </p:spPr>
        <p:txBody>
          <a:bodyPr/>
          <a:lstStyle>
            <a:lvl1pPr algn="ctr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dirty="0"/>
              <a:t>Name </a:t>
            </a:r>
            <a:r>
              <a:rPr lang="nl-NL" dirty="0" err="1"/>
              <a:t>Lastname</a:t>
            </a:r>
            <a:endParaRPr lang="nl-NL" dirty="0"/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75177" y="6017497"/>
            <a:ext cx="5044821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Job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41" name="Titel 1">
            <a:extLst>
              <a:ext uri="{FF2B5EF4-FFF2-40B4-BE49-F238E27FC236}">
                <a16:creationId xmlns:a16="http://schemas.microsoft.com/office/drawing/2014/main" id="{75804E32-4442-4548-B1CA-E4A4F92AB28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291" y="1196750"/>
            <a:ext cx="11374639" cy="46035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4100" b="0" i="1">
                <a:latin typeface="Merriweather Light" pitchFamily="2" charset="77"/>
              </a:defRPr>
            </a:lvl1pPr>
          </a:lstStyle>
          <a:p>
            <a:r>
              <a:rPr lang="en-GB" dirty="0"/>
              <a:t>Place your attention-grabbing</a:t>
            </a:r>
            <a:br>
              <a:rPr lang="en-GB" dirty="0"/>
            </a:br>
            <a:r>
              <a:rPr lang="en-GB" dirty="0"/>
              <a:t>headline here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06C4943-7EFA-554F-8665-CDF3B1B7EC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226845" cy="126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53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11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4998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8" orient="horz" pos="754" userDrawn="1">
          <p15:clr>
            <a:srgbClr val="FBAE40"/>
          </p15:clr>
        </p15:guide>
        <p15:guide id="19" orient="horz" pos="211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9F183073-10E5-1148-8165-AEA6349E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5375" y="512910"/>
            <a:ext cx="1853435" cy="2160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2AEEA194-FCF9-8D4F-A79B-32CA3FD7523C}" type="datetime1">
              <a:rPr lang="en-US" smtClean="0"/>
              <a:t>4/4/2024</a:t>
            </a:fld>
            <a:endParaRPr lang="en-GB" dirty="0"/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8214" y="5800328"/>
            <a:ext cx="5038747" cy="199729"/>
          </a:xfrm>
          <a:prstGeom prst="rect">
            <a:avLst/>
          </a:prstGeom>
        </p:spPr>
        <p:txBody>
          <a:bodyPr/>
          <a:lstStyle>
            <a:lvl1pPr algn="ctr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dirty="0"/>
              <a:t>Name </a:t>
            </a:r>
            <a:r>
              <a:rPr lang="nl-NL" dirty="0" err="1"/>
              <a:t>Lastname</a:t>
            </a:r>
            <a:endParaRPr lang="nl-NL" dirty="0"/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78225" y="6017497"/>
            <a:ext cx="5038725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Job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D0FC209-A5EA-0147-8CC1-DEEC093C72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291" y="1196750"/>
            <a:ext cx="11374639" cy="46035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4100" b="0" i="1">
                <a:latin typeface="Merriweather Light" pitchFamily="2" charset="77"/>
              </a:defRPr>
            </a:lvl1pPr>
          </a:lstStyle>
          <a:p>
            <a:r>
              <a:rPr lang="en-GB" dirty="0"/>
              <a:t>Place your attention-grabbing</a:t>
            </a:r>
            <a:br>
              <a:rPr lang="en-GB" dirty="0"/>
            </a:br>
            <a:r>
              <a:rPr lang="en-GB" dirty="0"/>
              <a:t>headline here</a:t>
            </a:r>
          </a:p>
        </p:txBody>
      </p:sp>
      <p:sp>
        <p:nvSpPr>
          <p:cNvPr id="16" name="Tijdelijke aanduiding voor tekst 30">
            <a:extLst>
              <a:ext uri="{FF2B5EF4-FFF2-40B4-BE49-F238E27FC236}">
                <a16:creationId xmlns:a16="http://schemas.microsoft.com/office/drawing/2014/main" id="{18DC5878-969C-0849-B41E-F7CAD75B0E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75859" y="501834"/>
            <a:ext cx="7008532" cy="227101"/>
          </a:xfrm>
          <a:prstGeom prst="rect">
            <a:avLst/>
          </a:prstGeom>
        </p:spPr>
        <p:txBody>
          <a:bodyPr/>
          <a:lstStyle>
            <a:lvl1pPr algn="ctr">
              <a:defRPr sz="1200" b="0" i="0" u="none" cap="all" spc="50" baseline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Name sub-</a:t>
            </a:r>
            <a:r>
              <a:rPr lang="nl-NL" dirty="0" err="1"/>
              <a:t>sender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A96AC97-EC48-2C47-9689-EC0C3BEF1A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240659" cy="12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94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11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4998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white + imag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9F183073-10E5-1148-8165-AEA6349E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71903" y="512910"/>
            <a:ext cx="1866907" cy="2160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5E477D29-C7CB-9241-A1F3-553E48D468BD}" type="datetime1">
              <a:rPr lang="en-US" smtClean="0"/>
              <a:t>4/4/2024</a:t>
            </a:fld>
            <a:endParaRPr lang="en-GB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3733" y="1196750"/>
            <a:ext cx="5584468" cy="46035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4100" b="0" i="1">
                <a:latin typeface="Merriweather Light" pitchFamily="2" charset="77"/>
              </a:defRPr>
            </a:lvl1pPr>
          </a:lstStyle>
          <a:p>
            <a:r>
              <a:rPr lang="en-GB" dirty="0"/>
              <a:t>Place your attention-grabbing headline here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732" y="6084055"/>
            <a:ext cx="5584468" cy="217169"/>
          </a:xfrm>
          <a:prstGeom prst="rect">
            <a:avLst/>
          </a:prstGeom>
        </p:spPr>
        <p:txBody>
          <a:bodyPr/>
          <a:lstStyle>
            <a:lvl1pPr algn="ctr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dirty="0"/>
              <a:t>Name </a:t>
            </a:r>
            <a:r>
              <a:rPr lang="nl-NL" dirty="0" err="1"/>
              <a:t>Lastname</a:t>
            </a:r>
            <a:endParaRPr lang="nl-NL" dirty="0"/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550" y="6309175"/>
            <a:ext cx="5581650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Job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899AEA0-D03E-3444-8E81-C754D975C6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76975" y="1196751"/>
            <a:ext cx="5562600" cy="5292950"/>
          </a:xfrm>
          <a:prstGeom prst="rect">
            <a:avLst/>
          </a:prstGeom>
          <a:solidFill>
            <a:schemeClr val="bg1"/>
          </a:solidFill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Click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  <p:sp>
        <p:nvSpPr>
          <p:cNvPr id="13" name="Tijdelijke aanduiding voor tekst 30">
            <a:extLst>
              <a:ext uri="{FF2B5EF4-FFF2-40B4-BE49-F238E27FC236}">
                <a16:creationId xmlns:a16="http://schemas.microsoft.com/office/drawing/2014/main" id="{7D271618-79F1-014C-8317-A706919B0E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81835" y="501834"/>
            <a:ext cx="6996580" cy="2271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0" i="0" u="none" cap="all" spc="50" baseline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Name sub-</a:t>
            </a:r>
            <a:r>
              <a:rPr lang="nl-NL" dirty="0" err="1"/>
              <a:t>sender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83C2F63-25D1-8242-B959-DD59647B07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240659" cy="12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25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8" orient="horz" pos="754" userDrawn="1">
          <p15:clr>
            <a:srgbClr val="FBAE40"/>
          </p15:clr>
        </p15:guide>
        <p15:guide id="19" orient="horz" pos="21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white + image + partner logo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9F183073-10E5-1148-8165-AEA6349E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71903" y="512910"/>
            <a:ext cx="1866907" cy="2160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63C96202-FF8F-9C4E-86AD-710754EBDD50}" type="datetime1">
              <a:rPr lang="en-US" smtClean="0"/>
              <a:t>4/4/2024</a:t>
            </a:fld>
            <a:endParaRPr lang="en-GB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3733" y="1196749"/>
            <a:ext cx="6986614" cy="2232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4100" b="0" i="1">
                <a:latin typeface="Merriweather Light" pitchFamily="2" charset="77"/>
              </a:defRPr>
            </a:lvl1pPr>
          </a:lstStyle>
          <a:p>
            <a:r>
              <a:rPr lang="en-GB" dirty="0"/>
              <a:t>Place your attention-grabbing headline here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731" y="6084055"/>
            <a:ext cx="7012883" cy="217169"/>
          </a:xfrm>
          <a:prstGeom prst="rect">
            <a:avLst/>
          </a:prstGeom>
        </p:spPr>
        <p:txBody>
          <a:bodyPr/>
          <a:lstStyle>
            <a:lvl1pPr algn="ctr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dirty="0"/>
              <a:t>Name </a:t>
            </a:r>
            <a:r>
              <a:rPr lang="nl-NL" dirty="0" err="1"/>
              <a:t>Lastname</a:t>
            </a:r>
            <a:endParaRPr lang="nl-NL" dirty="0"/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550" y="6309175"/>
            <a:ext cx="7010064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Job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899AEA0-D03E-3444-8E81-C754D975C6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645613" y="1196751"/>
            <a:ext cx="4193962" cy="5292950"/>
          </a:xfrm>
          <a:prstGeom prst="rect">
            <a:avLst/>
          </a:prstGeom>
          <a:solidFill>
            <a:schemeClr val="bg1"/>
          </a:solidFill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Click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  <p:sp>
        <p:nvSpPr>
          <p:cNvPr id="13" name="Tijdelijke aanduiding voor tekst 30">
            <a:extLst>
              <a:ext uri="{FF2B5EF4-FFF2-40B4-BE49-F238E27FC236}">
                <a16:creationId xmlns:a16="http://schemas.microsoft.com/office/drawing/2014/main" id="{7D271618-79F1-014C-8317-A706919B0E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81835" y="501834"/>
            <a:ext cx="6996580" cy="2271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0" i="0" u="none" cap="all" spc="50" baseline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Name sub-</a:t>
            </a:r>
            <a:r>
              <a:rPr lang="nl-NL" dirty="0" err="1"/>
              <a:t>sender</a:t>
            </a:r>
            <a:endParaRPr lang="nl-NL" dirty="0"/>
          </a:p>
        </p:txBody>
      </p:sp>
      <p:sp>
        <p:nvSpPr>
          <p:cNvPr id="24" name="Tijdelijke aanduiding voor afbeelding 2">
            <a:extLst>
              <a:ext uri="{FF2B5EF4-FFF2-40B4-BE49-F238E27FC236}">
                <a16:creationId xmlns:a16="http://schemas.microsoft.com/office/drawing/2014/main" id="{96590D88-6BBF-A34E-AAB8-6A3B3F4F8EB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60001" y="3979535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25" name="Tijdelijke aanduiding voor afbeelding 2">
            <a:extLst>
              <a:ext uri="{FF2B5EF4-FFF2-40B4-BE49-F238E27FC236}">
                <a16:creationId xmlns:a16="http://schemas.microsoft.com/office/drawing/2014/main" id="{9781CBC6-4D2D-9B44-8C61-BA988AC5EA8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915084" y="3979535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26" name="Tijdelijke aanduiding voor afbeelding 2">
            <a:extLst>
              <a:ext uri="{FF2B5EF4-FFF2-40B4-BE49-F238E27FC236}">
                <a16:creationId xmlns:a16="http://schemas.microsoft.com/office/drawing/2014/main" id="{F3CB498F-9E16-7340-824A-5B69DEB636A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59381" y="3979535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27" name="Tijdelijke aanduiding voor tekst 34">
            <a:extLst>
              <a:ext uri="{FF2B5EF4-FFF2-40B4-BE49-F238E27FC236}">
                <a16:creationId xmlns:a16="http://schemas.microsoft.com/office/drawing/2014/main" id="{D85BB5FF-F717-044D-8E9C-DCEFD8761E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8137" y="3602573"/>
            <a:ext cx="5580062" cy="2705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GB" noProof="0" dirty="0"/>
              <a:t>Partners</a:t>
            </a:r>
          </a:p>
        </p:txBody>
      </p:sp>
      <p:sp>
        <p:nvSpPr>
          <p:cNvPr id="28" name="Tijdelijke aanduiding voor afbeelding 2">
            <a:extLst>
              <a:ext uri="{FF2B5EF4-FFF2-40B4-BE49-F238E27FC236}">
                <a16:creationId xmlns:a16="http://schemas.microsoft.com/office/drawing/2014/main" id="{9E39B1AE-9C41-2A43-8322-F2385CDD76E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70787" y="4892702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29" name="Tijdelijke aanduiding voor afbeelding 2">
            <a:extLst>
              <a:ext uri="{FF2B5EF4-FFF2-40B4-BE49-F238E27FC236}">
                <a16:creationId xmlns:a16="http://schemas.microsoft.com/office/drawing/2014/main" id="{906E6FE3-27E3-F44A-BCCB-0BFB91A7058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915084" y="4892702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30" name="Tijdelijke aanduiding voor afbeelding 2">
            <a:extLst>
              <a:ext uri="{FF2B5EF4-FFF2-40B4-BE49-F238E27FC236}">
                <a16:creationId xmlns:a16="http://schemas.microsoft.com/office/drawing/2014/main" id="{D4208AEC-A18D-7948-B0D2-36515B5214D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460943" y="4892702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0E4A6470-CC6A-4740-8821-4CBA8B5017EA}"/>
              </a:ext>
            </a:extLst>
          </p:cNvPr>
          <p:cNvCxnSpPr>
            <a:cxnSpLocks/>
          </p:cNvCxnSpPr>
          <p:nvPr userDrawn="1"/>
        </p:nvCxnSpPr>
        <p:spPr>
          <a:xfrm>
            <a:off x="360000" y="3873165"/>
            <a:ext cx="69866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120808A4-F843-CD48-B257-842FB9F54C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240659" cy="12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09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8" orient="horz" pos="754" userDrawn="1">
          <p15:clr>
            <a:srgbClr val="FBAE40"/>
          </p15:clr>
        </p15:guide>
        <p15:guide id="19" orient="horz" pos="211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nly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C1824C1D-4906-3A4A-B5A7-7CF6C4EB7B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17750" y="1196975"/>
            <a:ext cx="7559675" cy="1253617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300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5E1B5542-E518-FB47-95E8-2B71A026A2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17750" y="2450593"/>
            <a:ext cx="7559675" cy="344331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2200" b="0" i="0" kern="1200" baseline="0" dirty="0" err="1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Molorepudit</a:t>
            </a:r>
            <a:r>
              <a:rPr lang="nl-NL" dirty="0"/>
              <a:t> </a:t>
            </a:r>
            <a:r>
              <a:rPr lang="nl-NL" dirty="0" err="1"/>
              <a:t>ressimus</a:t>
            </a:r>
            <a:r>
              <a:rPr lang="nl-NL" dirty="0"/>
              <a:t> </a:t>
            </a:r>
            <a:r>
              <a:rPr lang="nl-NL" dirty="0" err="1"/>
              <a:t>exeri</a:t>
            </a:r>
            <a:r>
              <a:rPr lang="nl-NL" dirty="0"/>
              <a:t> </a:t>
            </a:r>
            <a:r>
              <a:rPr lang="nl-NL" dirty="0" err="1"/>
              <a:t>nus</a:t>
            </a:r>
            <a:r>
              <a:rPr lang="nl-NL" dirty="0"/>
              <a:t> et </a:t>
            </a:r>
            <a:r>
              <a:rPr lang="nl-NL" dirty="0" err="1"/>
              <a:t>ipienda</a:t>
            </a:r>
            <a:r>
              <a:rPr lang="nl-NL" dirty="0"/>
              <a:t> et </a:t>
            </a:r>
            <a:r>
              <a:rPr lang="nl-NL" dirty="0" err="1"/>
              <a:t>adiantot</a:t>
            </a:r>
            <a:r>
              <a:rPr lang="nl-NL" dirty="0"/>
              <a:t> </a:t>
            </a:r>
            <a:r>
              <a:rPr lang="nl-NL" dirty="0" err="1"/>
              <a:t>Ique</a:t>
            </a:r>
            <a:r>
              <a:rPr lang="nl-NL" dirty="0"/>
              <a:t> </a:t>
            </a:r>
            <a:r>
              <a:rPr lang="nl-NL" dirty="0" err="1"/>
              <a:t>niminti</a:t>
            </a:r>
            <a:r>
              <a:rPr lang="nl-NL" dirty="0"/>
              <a:t> </a:t>
            </a:r>
            <a:r>
              <a:rPr lang="nl-NL" dirty="0" err="1"/>
              <a:t>nonsendaecae</a:t>
            </a:r>
            <a:r>
              <a:rPr lang="nl-NL" dirty="0"/>
              <a:t> </a:t>
            </a:r>
            <a:r>
              <a:rPr lang="nl-NL" dirty="0" err="1"/>
              <a:t>volor</a:t>
            </a:r>
            <a:r>
              <a:rPr lang="nl-NL" dirty="0"/>
              <a:t> a ad et ut </a:t>
            </a:r>
            <a:r>
              <a:rPr lang="nl-NL" dirty="0" err="1"/>
              <a:t>eum</a:t>
            </a:r>
            <a:r>
              <a:rPr lang="nl-NL" dirty="0"/>
              <a:t> se pos mos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ulpa</a:t>
            </a:r>
            <a:r>
              <a:rPr lang="nl-NL" dirty="0"/>
              <a:t> </a:t>
            </a:r>
            <a:r>
              <a:rPr lang="nl-NL" dirty="0" err="1"/>
              <a:t>vitas</a:t>
            </a:r>
            <a:r>
              <a:rPr lang="nl-NL" dirty="0"/>
              <a:t> </a:t>
            </a:r>
            <a:r>
              <a:rPr lang="nl-NL" dirty="0" err="1"/>
              <a:t>aut</a:t>
            </a:r>
            <a:r>
              <a:rPr lang="nl-NL" dirty="0"/>
              <a:t> </a:t>
            </a:r>
            <a:r>
              <a:rPr lang="nl-NL" dirty="0" err="1"/>
              <a:t>quia</a:t>
            </a:r>
            <a:r>
              <a:rPr lang="nl-NL" dirty="0"/>
              <a:t> </a:t>
            </a:r>
            <a:r>
              <a:rPr lang="nl-NL" dirty="0" err="1"/>
              <a:t>doluptio</a:t>
            </a:r>
            <a:r>
              <a:rPr lang="nl-NL" dirty="0"/>
              <a:t> </a:t>
            </a:r>
            <a:r>
              <a:rPr lang="nl-NL" dirty="0" err="1"/>
              <a:t>iduciis</a:t>
            </a:r>
            <a:r>
              <a:rPr lang="nl-NL" dirty="0"/>
              <a:t> </a:t>
            </a:r>
            <a:r>
              <a:rPr lang="nl-NL" dirty="0" err="1"/>
              <a:t>sedis</a:t>
            </a:r>
            <a:r>
              <a:rPr lang="nl-NL" dirty="0"/>
              <a:t> </a:t>
            </a:r>
            <a:r>
              <a:rPr lang="nl-NL" dirty="0" err="1"/>
              <a:t>sitat</a:t>
            </a:r>
            <a:r>
              <a:rPr lang="nl-NL" dirty="0"/>
              <a:t> es </a:t>
            </a:r>
            <a:r>
              <a:rPr lang="nl-NL" dirty="0" err="1"/>
              <a:t>nihition</a:t>
            </a:r>
            <a:r>
              <a:rPr lang="nl-NL" dirty="0"/>
              <a:t> </a:t>
            </a:r>
            <a:r>
              <a:rPr lang="nl-NL" dirty="0" err="1"/>
              <a:t>nonsecturi</a:t>
            </a:r>
            <a:r>
              <a:rPr lang="nl-NL" dirty="0"/>
              <a:t> </a:t>
            </a:r>
            <a:r>
              <a:rPr lang="nl-NL" dirty="0" err="1"/>
              <a:t>officidis</a:t>
            </a:r>
            <a:r>
              <a:rPr lang="nl-NL" dirty="0"/>
              <a:t> ex et que </a:t>
            </a:r>
            <a:r>
              <a:rPr lang="nl-NL" dirty="0" err="1"/>
              <a:t>esecto</a:t>
            </a:r>
            <a:r>
              <a:rPr lang="nl-NL" dirty="0"/>
              <a:t> </a:t>
            </a:r>
            <a:r>
              <a:rPr lang="nl-NL" dirty="0" err="1"/>
              <a:t>dolorumenis</a:t>
            </a:r>
            <a:r>
              <a:rPr lang="nl-NL" dirty="0"/>
              <a:t> </a:t>
            </a:r>
            <a:r>
              <a:rPr lang="nl-NL" dirty="0" err="1"/>
              <a:t>aritat</a:t>
            </a:r>
            <a:r>
              <a:rPr lang="nl-NL" dirty="0"/>
              <a:t> et des </a:t>
            </a:r>
            <a:r>
              <a:rPr lang="nl-NL" dirty="0" err="1"/>
              <a:t>earcit</a:t>
            </a:r>
            <a:r>
              <a:rPr lang="nl-NL" dirty="0"/>
              <a:t>, </a:t>
            </a:r>
            <a:r>
              <a:rPr lang="nl-NL" dirty="0" err="1"/>
              <a:t>ium</a:t>
            </a:r>
            <a:r>
              <a:rPr lang="nl-NL" dirty="0"/>
              <a:t> ad </a:t>
            </a:r>
            <a:r>
              <a:rPr lang="nl-NL" dirty="0" err="1"/>
              <a:t>quam</a:t>
            </a:r>
            <a:r>
              <a:rPr lang="nl-NL" dirty="0"/>
              <a:t> </a:t>
            </a:r>
            <a:r>
              <a:rPr lang="nl-NL" dirty="0" err="1"/>
              <a:t>faccupt</a:t>
            </a:r>
            <a:r>
              <a:rPr lang="nl-NL" dirty="0"/>
              <a:t> </a:t>
            </a:r>
            <a:r>
              <a:rPr lang="nl-NL" dirty="0" err="1"/>
              <a:t>atiature</a:t>
            </a:r>
            <a:r>
              <a:rPr lang="nl-NL" dirty="0"/>
              <a:t>,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officipis</a:t>
            </a:r>
            <a:r>
              <a:rPr lang="nl-NL" dirty="0"/>
              <a:t> </a:t>
            </a:r>
            <a:r>
              <a:rPr lang="nl-NL" dirty="0" err="1"/>
              <a:t>dolupta</a:t>
            </a:r>
            <a:r>
              <a:rPr lang="nl-NL" dirty="0"/>
              <a:t> </a:t>
            </a:r>
            <a:r>
              <a:rPr lang="nl-NL" dirty="0" err="1"/>
              <a:t>spereium</a:t>
            </a:r>
            <a:r>
              <a:rPr lang="nl-NL" dirty="0"/>
              <a:t> </a:t>
            </a:r>
            <a:r>
              <a:rPr lang="nl-NL" dirty="0" err="1"/>
              <a:t>quias</a:t>
            </a:r>
            <a:r>
              <a:rPr lang="nl-NL" dirty="0"/>
              <a:t> </a:t>
            </a:r>
            <a:r>
              <a:rPr lang="nl-NL" dirty="0" err="1"/>
              <a:t>sum</a:t>
            </a:r>
            <a:r>
              <a:rPr lang="nl-NL" dirty="0"/>
              <a:t> </a:t>
            </a:r>
            <a:r>
              <a:rPr lang="nl-NL" dirty="0" err="1"/>
              <a:t>aut</a:t>
            </a:r>
            <a:r>
              <a:rPr lang="nl-NL" dirty="0"/>
              <a:t> min </a:t>
            </a:r>
            <a:r>
              <a:rPr lang="nl-NL" dirty="0" err="1"/>
              <a:t>prae</a:t>
            </a:r>
            <a:r>
              <a:rPr lang="nl-NL" dirty="0"/>
              <a:t> nam </a:t>
            </a:r>
            <a:r>
              <a:rPr lang="nl-NL" dirty="0" err="1"/>
              <a:t>aut</a:t>
            </a:r>
            <a:r>
              <a:rPr lang="nl-NL" dirty="0"/>
              <a:t> que </a:t>
            </a:r>
            <a:r>
              <a:rPr lang="nl-NL" dirty="0" err="1"/>
              <a:t>nobitatur</a:t>
            </a:r>
            <a:r>
              <a:rPr lang="nl-NL" dirty="0"/>
              <a:t>, </a:t>
            </a:r>
            <a:r>
              <a:rPr lang="nl-NL" dirty="0" err="1"/>
              <a:t>cus</a:t>
            </a:r>
            <a:r>
              <a:rPr lang="nl-NL" dirty="0"/>
              <a:t> </a:t>
            </a:r>
            <a:r>
              <a:rPr lang="nl-NL" dirty="0" err="1"/>
              <a:t>eario</a:t>
            </a:r>
            <a:r>
              <a:rPr lang="nl-NL" dirty="0"/>
              <a:t> </a:t>
            </a:r>
            <a:r>
              <a:rPr lang="nl-NL" dirty="0" err="1"/>
              <a:t>omnihic</a:t>
            </a:r>
            <a:r>
              <a:rPr lang="nl-NL" dirty="0"/>
              <a:t> </a:t>
            </a:r>
            <a:r>
              <a:rPr lang="nl-NL" dirty="0" err="1"/>
              <a:t>aeruptur</a:t>
            </a:r>
            <a:r>
              <a:rPr lang="nl-NL" dirty="0"/>
              <a:t>, </a:t>
            </a:r>
            <a:r>
              <a:rPr lang="nl-NL" dirty="0" err="1"/>
              <a:t>sunt</a:t>
            </a:r>
            <a:r>
              <a:rPr lang="nl-NL" dirty="0"/>
              <a:t> </a:t>
            </a:r>
            <a:r>
              <a:rPr lang="nl-NL" dirty="0" err="1"/>
              <a:t>eruptat</a:t>
            </a:r>
            <a:r>
              <a:rPr lang="nl-NL" dirty="0"/>
              <a:t> </a:t>
            </a:r>
            <a:r>
              <a:rPr lang="nl-NL" dirty="0" err="1"/>
              <a:t>volorep</a:t>
            </a:r>
            <a:r>
              <a:rPr lang="nl-NL" dirty="0"/>
              <a:t>. &lt;Max. 70 </a:t>
            </a:r>
            <a:r>
              <a:rPr lang="nl-NL" dirty="0" err="1"/>
              <a:t>words</a:t>
            </a:r>
            <a:r>
              <a:rPr lang="nl-NL" dirty="0"/>
              <a:t>&gt; 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2ECAC3E-94BB-314E-968D-00CCC277A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920" y="6153579"/>
            <a:ext cx="636727" cy="374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04C3AAB-1397-224F-A628-24E1EAC1727C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307782" y="6157899"/>
            <a:ext cx="836138" cy="37008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FC203687-4543-6149-B02F-A0A2653D8745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BC84D688-AF05-1F41-BEF7-97C5D0AA1C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4702" y="6155901"/>
            <a:ext cx="5905012" cy="399492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lang="nl-NL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 algn="r"/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footer</a:t>
            </a:r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3E4D40DB-0C5A-594C-AF43-231E370A99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98" y="6001200"/>
            <a:ext cx="1728002" cy="67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98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C1824C1D-4906-3A4A-B5A7-7CF6C4EB7B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17750" y="1196975"/>
            <a:ext cx="7559675" cy="1253617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300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 err="1"/>
              <a:t>Title</a:t>
            </a:r>
            <a:endParaRPr lang="nl-NL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C9AB133-86A0-4F4D-B147-91460F7BF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920" y="6153579"/>
            <a:ext cx="636727" cy="374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83C949DD-BA7F-4A41-8203-B7C3688AC2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307782" y="6157899"/>
            <a:ext cx="836138" cy="37008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5DB2CB60-441B-0E41-A3BC-52B9FA1F04A5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821AA41A-80EA-974A-9012-9CE09DB965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4702" y="6155901"/>
            <a:ext cx="5905012" cy="399492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lang="nl-NL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 algn="r"/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footer</a:t>
            </a:r>
            <a:endParaRPr lang="nl-NL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858FA29B-995F-B644-8BA8-A6AAF23A58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17750" y="2450593"/>
            <a:ext cx="7559675" cy="3443316"/>
          </a:xfrm>
          <a:prstGeom prst="rect">
            <a:avLst/>
          </a:prstGeom>
        </p:spPr>
        <p:txBody>
          <a:bodyPr/>
          <a:lstStyle>
            <a:lvl1pPr marL="450850" marR="0" indent="-4508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889000" algn="l"/>
                <a:tab pos="1452563" algn="l"/>
              </a:tabLst>
              <a:defRPr lang="nl-NL" sz="2200" b="0" i="0" kern="1200" baseline="0" noProof="0" dirty="0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803275" indent="-309563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lang="nl-NL" sz="2200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14425" indent="-3111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lang="nl-NL" sz="2200" b="0" i="0" kern="1200" baseline="0" noProof="0" dirty="0" err="1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466850" indent="-31115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tabLst/>
              <a:defRPr lang="nl-NL" sz="2200" b="0" i="0" kern="1200" baseline="0" noProof="0" dirty="0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33563" indent="-366713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lang="nl-NL" sz="2200" b="0" i="0" kern="1200" baseline="0" noProof="0" dirty="0" err="1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185988" indent="-352425">
              <a:spcBef>
                <a:spcPts val="600"/>
              </a:spcBef>
              <a:tabLst/>
              <a:defRPr lang="nl-NL" sz="2200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6pPr>
            <a:lvl7pPr marL="2144713" indent="-311150">
              <a:tabLst/>
              <a:defRPr lang="nl-NL" sz="2200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7pPr>
            <a:lvl8pPr marL="2497138" indent="-352425">
              <a:tabLst/>
              <a:defRPr lang="nl-NL" sz="2200" b="0" i="0" kern="1200" baseline="0" noProof="0" dirty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8pPr>
            <a:lvl9pPr>
              <a:defRPr lang="nl-NL" sz="2200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9pPr>
          </a:lstStyle>
          <a:p>
            <a:r>
              <a:rPr lang="nl-NL" noProof="0" dirty="0" err="1"/>
              <a:t>Ressimus</a:t>
            </a:r>
            <a:r>
              <a:rPr lang="nl-NL" noProof="0" dirty="0"/>
              <a:t> </a:t>
            </a:r>
            <a:r>
              <a:rPr lang="nl-NL" noProof="0" dirty="0" err="1"/>
              <a:t>exeri</a:t>
            </a:r>
            <a:r>
              <a:rPr lang="nl-NL" noProof="0" dirty="0"/>
              <a:t> </a:t>
            </a:r>
            <a:r>
              <a:rPr lang="nl-NL" noProof="0" dirty="0" err="1"/>
              <a:t>nus</a:t>
            </a:r>
            <a:r>
              <a:rPr lang="nl-NL" noProof="0" dirty="0"/>
              <a:t> et </a:t>
            </a:r>
            <a:r>
              <a:rPr lang="nl-NL" noProof="0" dirty="0" err="1"/>
              <a:t>ipienda</a:t>
            </a:r>
            <a:r>
              <a:rPr lang="nl-NL" noProof="0" dirty="0"/>
              <a:t> et </a:t>
            </a:r>
            <a:r>
              <a:rPr lang="nl-NL" noProof="0" dirty="0" err="1"/>
              <a:t>adiantot</a:t>
            </a:r>
            <a:r>
              <a:rPr lang="nl-NL" noProof="0" dirty="0"/>
              <a:t> </a:t>
            </a:r>
            <a:r>
              <a:rPr lang="nl-NL" noProof="0" dirty="0" err="1"/>
              <a:t>IqueMolorepudit</a:t>
            </a:r>
            <a:r>
              <a:rPr lang="nl-NL" noProof="0" dirty="0"/>
              <a:t> </a:t>
            </a:r>
            <a:r>
              <a:rPr lang="nl-NL" noProof="0" dirty="0" err="1"/>
              <a:t>niminti</a:t>
            </a:r>
            <a:r>
              <a:rPr lang="nl-NL" noProof="0" dirty="0"/>
              <a:t> </a:t>
            </a:r>
            <a:r>
              <a:rPr lang="nl-NL" noProof="0" dirty="0" err="1"/>
              <a:t>nonsendaecae</a:t>
            </a:r>
            <a:r>
              <a:rPr lang="nl-NL" noProof="0" dirty="0"/>
              <a:t> </a:t>
            </a:r>
            <a:r>
              <a:rPr lang="nl-NL" noProof="0" dirty="0" err="1"/>
              <a:t>volor</a:t>
            </a:r>
            <a:r>
              <a:rPr lang="nl-NL" noProof="0" dirty="0"/>
              <a:t> a ad et ut </a:t>
            </a:r>
            <a:r>
              <a:rPr lang="nl-NL" noProof="0" dirty="0" err="1"/>
              <a:t>eum</a:t>
            </a:r>
            <a:r>
              <a:rPr lang="nl-NL" noProof="0" dirty="0"/>
              <a:t> se pos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</a:t>
            </a:r>
            <a:r>
              <a:rPr lang="nl-NL" noProof="0" dirty="0" err="1"/>
              <a:t>quia</a:t>
            </a:r>
            <a:r>
              <a:rPr lang="nl-NL" noProof="0" dirty="0"/>
              <a:t> </a:t>
            </a:r>
            <a:r>
              <a:rPr lang="nl-NL" noProof="0" dirty="0" err="1"/>
              <a:t>doluptio</a:t>
            </a:r>
            <a:r>
              <a:rPr lang="nl-NL" noProof="0" dirty="0"/>
              <a:t> </a:t>
            </a:r>
            <a:r>
              <a:rPr lang="nl-NL" noProof="0" dirty="0" err="1"/>
              <a:t>iduciis</a:t>
            </a:r>
            <a:r>
              <a:rPr lang="nl-NL" noProof="0" dirty="0"/>
              <a:t> </a:t>
            </a:r>
            <a:r>
              <a:rPr lang="nl-NL" noProof="0" dirty="0" err="1"/>
              <a:t>sedis</a:t>
            </a:r>
            <a:r>
              <a:rPr lang="nl-NL" noProof="0" dirty="0"/>
              <a:t> </a:t>
            </a:r>
            <a:r>
              <a:rPr lang="nl-NL" noProof="0" dirty="0" err="1"/>
              <a:t>sitat</a:t>
            </a:r>
            <a:endParaRPr lang="nl-NL" noProof="0" dirty="0"/>
          </a:p>
          <a:p>
            <a:pPr lvl="1"/>
            <a:r>
              <a:rPr lang="nl-NL" noProof="0" dirty="0" err="1"/>
              <a:t>L;ajgda;ldgjs</a:t>
            </a:r>
            <a:endParaRPr lang="nl-NL" noProof="0" dirty="0"/>
          </a:p>
          <a:p>
            <a:pPr lvl="2"/>
            <a:r>
              <a:rPr lang="nl-NL" noProof="0" dirty="0" err="1"/>
              <a:t>Lkadghjs;aoigdhsj</a:t>
            </a:r>
            <a:endParaRPr lang="nl-NL" noProof="0" dirty="0"/>
          </a:p>
          <a:p>
            <a:pPr lvl="3"/>
            <a:r>
              <a:rPr lang="nl-NL" noProof="0" dirty="0"/>
              <a:t>;</a:t>
            </a:r>
            <a:r>
              <a:rPr lang="nl-NL" noProof="0" dirty="0" err="1"/>
              <a:t>lasijdf;alkgdjs</a:t>
            </a:r>
            <a:endParaRPr lang="nl-NL" noProof="0" dirty="0"/>
          </a:p>
          <a:p>
            <a:pPr lvl="4"/>
            <a:r>
              <a:rPr lang="nl-NL" noProof="0" dirty="0"/>
              <a:t>;</a:t>
            </a:r>
            <a:r>
              <a:rPr lang="nl-NL" noProof="0" dirty="0" err="1"/>
              <a:t>ladsgjlasdkgj</a:t>
            </a:r>
            <a:endParaRPr lang="nl-NL" noProof="0" dirty="0"/>
          </a:p>
          <a:p>
            <a:pPr lvl="5"/>
            <a:r>
              <a:rPr lang="nl-NL" noProof="0" dirty="0" err="1"/>
              <a:t>A;lgdkj;asldgjk</a:t>
            </a:r>
            <a:endParaRPr lang="nl-NL" noProof="0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F32CC2A-17BB-CD45-B2DF-2168F4DC78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98" y="6001200"/>
            <a:ext cx="1728002" cy="67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05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left, image righ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97363" y="368300"/>
            <a:ext cx="7561262" cy="5632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Click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07AE5D3-2C03-CD49-8B96-489B7649C6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8138" y="371475"/>
            <a:ext cx="3635375" cy="108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300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34EE854C-23EF-BD45-A084-2AE0D43591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7513" y="1664209"/>
            <a:ext cx="3636000" cy="4238714"/>
          </a:xfrm>
          <a:prstGeom prst="rect">
            <a:avLst/>
          </a:prstGeom>
        </p:spPr>
        <p:txBody>
          <a:bodyPr bIns="0" anchor="b" anchorCtr="0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2200" b="0" i="0" kern="1200" baseline="0" dirty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Molorepudit</a:t>
            </a:r>
            <a:r>
              <a:rPr lang="nl-NL" dirty="0"/>
              <a:t> </a:t>
            </a:r>
            <a:r>
              <a:rPr lang="nl-NL" dirty="0" err="1"/>
              <a:t>ressimus</a:t>
            </a:r>
            <a:r>
              <a:rPr lang="nl-NL" dirty="0"/>
              <a:t> </a:t>
            </a:r>
            <a:r>
              <a:rPr lang="nl-NL" dirty="0" err="1"/>
              <a:t>exeri</a:t>
            </a:r>
            <a:r>
              <a:rPr lang="nl-NL" dirty="0"/>
              <a:t> </a:t>
            </a:r>
            <a:r>
              <a:rPr lang="nl-NL" dirty="0" err="1"/>
              <a:t>nus</a:t>
            </a:r>
            <a:r>
              <a:rPr lang="nl-NL" dirty="0"/>
              <a:t> et </a:t>
            </a:r>
            <a:r>
              <a:rPr lang="nl-NL" dirty="0" err="1"/>
              <a:t>ipienda</a:t>
            </a:r>
            <a:r>
              <a:rPr lang="nl-NL" dirty="0"/>
              <a:t> et </a:t>
            </a:r>
            <a:r>
              <a:rPr lang="nl-NL" dirty="0" err="1"/>
              <a:t>adiantot</a:t>
            </a:r>
            <a:r>
              <a:rPr lang="nl-NL" dirty="0"/>
              <a:t> </a:t>
            </a:r>
            <a:r>
              <a:rPr lang="nl-NL" dirty="0" err="1"/>
              <a:t>Ique</a:t>
            </a:r>
            <a:r>
              <a:rPr lang="nl-NL" dirty="0"/>
              <a:t> </a:t>
            </a:r>
            <a:r>
              <a:rPr lang="nl-NL" dirty="0" err="1"/>
              <a:t>niminti</a:t>
            </a:r>
            <a:r>
              <a:rPr lang="nl-NL" dirty="0"/>
              <a:t> </a:t>
            </a:r>
            <a:r>
              <a:rPr lang="nl-NL" dirty="0" err="1"/>
              <a:t>nonsendaecae</a:t>
            </a:r>
            <a:r>
              <a:rPr lang="nl-NL" dirty="0"/>
              <a:t> </a:t>
            </a:r>
            <a:r>
              <a:rPr lang="nl-NL" dirty="0" err="1"/>
              <a:t>volor</a:t>
            </a:r>
            <a:r>
              <a:rPr lang="nl-NL" dirty="0"/>
              <a:t> a ad et ut </a:t>
            </a:r>
            <a:r>
              <a:rPr lang="nl-NL" dirty="0" err="1"/>
              <a:t>eum</a:t>
            </a:r>
            <a:r>
              <a:rPr lang="nl-NL" dirty="0"/>
              <a:t> se pos mos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ulpa</a:t>
            </a:r>
            <a:r>
              <a:rPr lang="nl-NL" dirty="0"/>
              <a:t> </a:t>
            </a:r>
            <a:r>
              <a:rPr lang="nl-NL" dirty="0" err="1"/>
              <a:t>vitas</a:t>
            </a:r>
            <a:r>
              <a:rPr lang="nl-NL" dirty="0"/>
              <a:t> </a:t>
            </a:r>
            <a:r>
              <a:rPr lang="nl-NL" dirty="0" err="1"/>
              <a:t>aut</a:t>
            </a:r>
            <a:r>
              <a:rPr lang="nl-NL" dirty="0"/>
              <a:t> </a:t>
            </a:r>
            <a:r>
              <a:rPr lang="nl-NL" dirty="0" err="1"/>
              <a:t>quia</a:t>
            </a:r>
            <a:r>
              <a:rPr lang="nl-NL" dirty="0"/>
              <a:t> </a:t>
            </a:r>
            <a:r>
              <a:rPr lang="nl-NL" dirty="0" err="1"/>
              <a:t>doluptio</a:t>
            </a:r>
            <a:r>
              <a:rPr lang="nl-NL" dirty="0"/>
              <a:t> </a:t>
            </a:r>
            <a:r>
              <a:rPr lang="nl-NL" dirty="0" err="1"/>
              <a:t>iduciis</a:t>
            </a:r>
            <a:r>
              <a:rPr lang="nl-NL" dirty="0"/>
              <a:t> </a:t>
            </a:r>
            <a:r>
              <a:rPr lang="nl-NL" dirty="0" err="1"/>
              <a:t>sedis</a:t>
            </a:r>
            <a:r>
              <a:rPr lang="nl-NL" dirty="0"/>
              <a:t> </a:t>
            </a:r>
            <a:r>
              <a:rPr lang="nl-NL" dirty="0" err="1"/>
              <a:t>sitat</a:t>
            </a:r>
            <a:r>
              <a:rPr lang="nl-NL" dirty="0"/>
              <a:t> es </a:t>
            </a:r>
            <a:r>
              <a:rPr lang="nl-NL" dirty="0" err="1"/>
              <a:t>nihition</a:t>
            </a:r>
            <a:r>
              <a:rPr lang="nl-NL" dirty="0"/>
              <a:t> </a:t>
            </a:r>
            <a:r>
              <a:rPr lang="nl-NL" dirty="0" err="1"/>
              <a:t>nonsecturi</a:t>
            </a:r>
            <a:r>
              <a:rPr lang="nl-NL" dirty="0"/>
              <a:t> </a:t>
            </a:r>
            <a:r>
              <a:rPr lang="nl-NL" dirty="0" err="1"/>
              <a:t>officidis</a:t>
            </a:r>
            <a:r>
              <a:rPr lang="nl-NL" dirty="0"/>
              <a:t> ex et que </a:t>
            </a:r>
            <a:r>
              <a:rPr lang="nl-NL" dirty="0" err="1"/>
              <a:t>esecto</a:t>
            </a:r>
            <a:r>
              <a:rPr lang="nl-NL" dirty="0"/>
              <a:t> </a:t>
            </a:r>
            <a:r>
              <a:rPr lang="nl-NL" dirty="0" err="1"/>
              <a:t>dolorumenis</a:t>
            </a:r>
            <a:r>
              <a:rPr lang="nl-NL" dirty="0"/>
              <a:t> </a:t>
            </a:r>
            <a:r>
              <a:rPr lang="nl-NL" dirty="0" err="1"/>
              <a:t>aritat</a:t>
            </a:r>
            <a:r>
              <a:rPr lang="nl-NL" dirty="0"/>
              <a:t> et. </a:t>
            </a:r>
            <a:br>
              <a:rPr lang="nl-NL" dirty="0"/>
            </a:br>
            <a:r>
              <a:rPr lang="nl-NL" dirty="0"/>
              <a:t>&lt;Max. 40 </a:t>
            </a:r>
            <a:r>
              <a:rPr lang="nl-NL" dirty="0" err="1"/>
              <a:t>words</a:t>
            </a:r>
            <a:r>
              <a:rPr lang="nl-NL" dirty="0"/>
              <a:t>&gt;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760B84C-247F-3141-8C40-3E7AE1539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920" y="6153579"/>
            <a:ext cx="636727" cy="374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C61B29B-264F-5240-8184-C7596CA2424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307782" y="6157899"/>
            <a:ext cx="836138" cy="37008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9AAEE9AC-D924-2A4F-862E-741808895786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14" name="Tijdelijke aanduiding voor tekst 8">
            <a:extLst>
              <a:ext uri="{FF2B5EF4-FFF2-40B4-BE49-F238E27FC236}">
                <a16:creationId xmlns:a16="http://schemas.microsoft.com/office/drawing/2014/main" id="{561A25B4-AA55-9641-86CA-99BEF84FCA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7362" y="6155901"/>
            <a:ext cx="5592351" cy="399492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lang="nl-NL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 algn="r"/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footer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4DE4B1E-CE21-3E49-BBF8-90C90F13B4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98" y="6001200"/>
            <a:ext cx="1728002" cy="67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91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left, text righ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550" y="371475"/>
            <a:ext cx="7561262" cy="5605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Click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19C4ACB-0E7C-2E49-975D-15A9366B7B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41243" y="371475"/>
            <a:ext cx="3616761" cy="108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300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82AB650-E7FC-9C49-B3D3-F486696077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1242" y="1627632"/>
            <a:ext cx="3617383" cy="4349656"/>
          </a:xfrm>
          <a:prstGeom prst="rect">
            <a:avLst/>
          </a:prstGeom>
        </p:spPr>
        <p:txBody>
          <a:bodyPr bIns="0" anchor="b" anchorCtr="0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None/>
              <a:tabLst/>
              <a:defRPr lang="nl-NL" sz="2200" b="0" i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Pos mos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ulpa</a:t>
            </a:r>
            <a:r>
              <a:rPr lang="nl-NL" dirty="0"/>
              <a:t> </a:t>
            </a:r>
            <a:r>
              <a:rPr lang="nl-NL" dirty="0" err="1"/>
              <a:t>vitas</a:t>
            </a:r>
            <a:br>
              <a:rPr lang="nl-NL" dirty="0"/>
            </a:br>
            <a:r>
              <a:rPr lang="nl-NL" dirty="0" err="1"/>
              <a:t>Volor</a:t>
            </a:r>
            <a:r>
              <a:rPr lang="nl-NL" dirty="0"/>
              <a:t> a ad et ut </a:t>
            </a:r>
            <a:r>
              <a:rPr lang="nl-NL" dirty="0" err="1"/>
              <a:t>eum</a:t>
            </a:r>
            <a:r>
              <a:rPr lang="nl-NL" dirty="0"/>
              <a:t> se pos mos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ulpa</a:t>
            </a:r>
            <a:r>
              <a:rPr lang="nl-NL" dirty="0"/>
              <a:t> </a:t>
            </a:r>
            <a:r>
              <a:rPr lang="nl-NL" dirty="0" err="1"/>
              <a:t>vitas</a:t>
            </a:r>
            <a:r>
              <a:rPr lang="nl-NL" dirty="0"/>
              <a:t> </a:t>
            </a:r>
            <a:r>
              <a:rPr lang="nl-NL" dirty="0" err="1"/>
              <a:t>aut</a:t>
            </a:r>
            <a:r>
              <a:rPr lang="nl-NL" dirty="0"/>
              <a:t> </a:t>
            </a:r>
            <a:r>
              <a:rPr lang="nl-NL" dirty="0" err="1"/>
              <a:t>quia</a:t>
            </a:r>
            <a:r>
              <a:rPr lang="nl-NL" dirty="0"/>
              <a:t> </a:t>
            </a:r>
            <a:r>
              <a:rPr lang="nl-NL" dirty="0" err="1"/>
              <a:t>doluptioMolorepudit</a:t>
            </a:r>
            <a:r>
              <a:rPr lang="nl-NL" dirty="0"/>
              <a:t> </a:t>
            </a:r>
            <a:r>
              <a:rPr lang="nl-NL" dirty="0" err="1"/>
              <a:t>ressimus</a:t>
            </a:r>
            <a:r>
              <a:rPr lang="nl-NL" dirty="0"/>
              <a:t> </a:t>
            </a:r>
            <a:r>
              <a:rPr lang="nl-NL" dirty="0" err="1"/>
              <a:t>exeri</a:t>
            </a:r>
            <a:r>
              <a:rPr lang="nl-NL" dirty="0"/>
              <a:t> </a:t>
            </a:r>
            <a:r>
              <a:rPr lang="nl-NL" dirty="0" err="1"/>
              <a:t>nus</a:t>
            </a:r>
            <a:r>
              <a:rPr lang="nl-NL" dirty="0"/>
              <a:t> et </a:t>
            </a:r>
            <a:r>
              <a:rPr lang="nl-NL" dirty="0" err="1"/>
              <a:t>ipiendaMos</a:t>
            </a:r>
            <a:r>
              <a:rPr lang="nl-NL" dirty="0"/>
              <a:t>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ulpa</a:t>
            </a:r>
            <a:r>
              <a:rPr lang="nl-NL" dirty="0"/>
              <a:t> </a:t>
            </a:r>
            <a:r>
              <a:rPr lang="nl-NL" dirty="0" err="1"/>
              <a:t>vitas</a:t>
            </a:r>
            <a:r>
              <a:rPr lang="nl-NL" dirty="0"/>
              <a:t> </a:t>
            </a:r>
            <a:r>
              <a:rPr lang="nl-NL" dirty="0" err="1"/>
              <a:t>aut</a:t>
            </a:r>
            <a:r>
              <a:rPr lang="nl-NL" dirty="0"/>
              <a:t> </a:t>
            </a:r>
            <a:r>
              <a:rPr lang="nl-NL" dirty="0" err="1"/>
              <a:t>quia</a:t>
            </a:r>
            <a:r>
              <a:rPr lang="nl-NL" dirty="0"/>
              <a:t> </a:t>
            </a:r>
            <a:r>
              <a:rPr lang="nl-NL" dirty="0" err="1"/>
              <a:t>doluptio</a:t>
            </a:r>
            <a:r>
              <a:rPr lang="nl-NL" dirty="0"/>
              <a:t> </a:t>
            </a:r>
            <a:r>
              <a:rPr lang="nl-NL" dirty="0" err="1"/>
              <a:t>iduciis</a:t>
            </a:r>
            <a:r>
              <a:rPr lang="nl-NL" dirty="0"/>
              <a:t> </a:t>
            </a:r>
            <a:r>
              <a:rPr lang="nl-NL" dirty="0" err="1"/>
              <a:t>sedis</a:t>
            </a:r>
            <a:r>
              <a:rPr lang="nl-NL" dirty="0"/>
              <a:t> </a:t>
            </a:r>
            <a:r>
              <a:rPr lang="nl-NL" dirty="0" err="1"/>
              <a:t>sitat</a:t>
            </a:r>
            <a:r>
              <a:rPr lang="nl-NL" dirty="0"/>
              <a:t> es </a:t>
            </a:r>
            <a:r>
              <a:rPr lang="nl-NL" dirty="0" err="1"/>
              <a:t>nihition</a:t>
            </a:r>
            <a:r>
              <a:rPr lang="nl-NL" dirty="0"/>
              <a:t> </a:t>
            </a:r>
            <a:r>
              <a:rPr lang="nl-NL" dirty="0" err="1"/>
              <a:t>nonsecturi</a:t>
            </a:r>
            <a:r>
              <a:rPr lang="nl-NL" dirty="0"/>
              <a:t> </a:t>
            </a:r>
            <a:r>
              <a:rPr lang="nl-NL" dirty="0" err="1"/>
              <a:t>officidis</a:t>
            </a:r>
            <a:r>
              <a:rPr lang="nl-NL" dirty="0"/>
              <a:t> ex et que </a:t>
            </a:r>
            <a:r>
              <a:rPr lang="nl-NL" dirty="0" err="1"/>
              <a:t>esect</a:t>
            </a:r>
            <a:r>
              <a:rPr lang="nl-NL" dirty="0"/>
              <a:t>. &lt;Max. 40 </a:t>
            </a:r>
            <a:r>
              <a:rPr lang="nl-NL" dirty="0" err="1"/>
              <a:t>words</a:t>
            </a:r>
            <a:r>
              <a:rPr lang="nl-NL" dirty="0"/>
              <a:t>&gt;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6AAD45F-3C55-C044-91B3-E1560A470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920" y="6153579"/>
            <a:ext cx="636727" cy="374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B42BF7E-F6A8-DD46-85A4-4A4BBF6B5BFD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307782" y="6157899"/>
            <a:ext cx="836138" cy="37008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0E9ADC06-0808-C845-B91C-D493BE4402AF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E37090EC-5A01-1147-8DFE-61290B6406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4702" y="6155901"/>
            <a:ext cx="5905012" cy="399492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lang="nl-NL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 algn="r"/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footer</a:t>
            </a:r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81E7A55-123C-F94C-A6FF-591150866D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98" y="6001200"/>
            <a:ext cx="1728002" cy="67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34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screen imag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551" y="368300"/>
            <a:ext cx="11522074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Click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</p:spTree>
    <p:extLst>
      <p:ext uri="{BB962C8B-B14F-4D97-AF65-F5344CB8AC3E}">
        <p14:creationId xmlns:p14="http://schemas.microsoft.com/office/powerpoint/2010/main" val="1664076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screen image + captio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551" y="368300"/>
            <a:ext cx="11522074" cy="55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Click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644E85E-CA6A-F844-A413-BC9479C4FF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6550" y="5948300"/>
            <a:ext cx="11522075" cy="541399"/>
          </a:xfrm>
          <a:prstGeom prst="rect">
            <a:avLst/>
          </a:prstGeom>
        </p:spPr>
        <p:txBody>
          <a:bodyPr lIns="0" bIns="0" anchor="b" anchorCtr="0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1200" b="0" i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Itasita</a:t>
            </a:r>
            <a:r>
              <a:rPr lang="nl-NL" dirty="0"/>
              <a:t> </a:t>
            </a:r>
            <a:r>
              <a:rPr lang="nl-NL" dirty="0" err="1"/>
              <a:t>sima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min </a:t>
            </a:r>
            <a:r>
              <a:rPr lang="nl-NL" dirty="0" err="1"/>
              <a:t>evellor</a:t>
            </a:r>
            <a:r>
              <a:rPr lang="nl-NL" dirty="0"/>
              <a:t> </a:t>
            </a:r>
            <a:r>
              <a:rPr lang="nl-NL" dirty="0" err="1"/>
              <a:t>ratum</a:t>
            </a:r>
            <a:r>
              <a:rPr lang="nl-NL" dirty="0"/>
              <a:t> </a:t>
            </a:r>
            <a:r>
              <a:rPr lang="nl-NL" dirty="0" err="1"/>
              <a:t>laciis</a:t>
            </a:r>
            <a:r>
              <a:rPr lang="nl-NL" dirty="0"/>
              <a:t> et </a:t>
            </a:r>
            <a:r>
              <a:rPr lang="nl-NL" dirty="0" err="1"/>
              <a:t>quam</a:t>
            </a:r>
            <a:r>
              <a:rPr lang="nl-NL" dirty="0"/>
              <a:t> </a:t>
            </a:r>
            <a:r>
              <a:rPr lang="nl-NL" dirty="0" err="1"/>
              <a:t>voluptat</a:t>
            </a:r>
            <a:r>
              <a:rPr lang="nl-NL" dirty="0"/>
              <a:t> ut </a:t>
            </a:r>
            <a:r>
              <a:rPr lang="nl-NL" dirty="0" err="1"/>
              <a:t>lanis</a:t>
            </a:r>
            <a:r>
              <a:rPr lang="nl-NL" dirty="0"/>
              <a:t> </a:t>
            </a:r>
            <a:r>
              <a:rPr lang="nl-NL" dirty="0" err="1"/>
              <a:t>nit</a:t>
            </a:r>
            <a:r>
              <a:rPr lang="nl-NL" dirty="0"/>
              <a:t>, </a:t>
            </a:r>
            <a:r>
              <a:rPr lang="nl-NL" dirty="0" err="1"/>
              <a:t>eium</a:t>
            </a:r>
            <a:r>
              <a:rPr lang="nl-NL" dirty="0"/>
              <a:t> </a:t>
            </a:r>
            <a:r>
              <a:rPr lang="nl-NL" dirty="0" err="1"/>
              <a:t>quidus</a:t>
            </a:r>
            <a:r>
              <a:rPr lang="nl-NL" dirty="0"/>
              <a:t>, </a:t>
            </a:r>
            <a:r>
              <a:rPr lang="nl-NL" dirty="0" err="1"/>
              <a:t>quas</a:t>
            </a:r>
            <a:r>
              <a:rPr lang="nl-NL" dirty="0"/>
              <a:t> </a:t>
            </a:r>
            <a:r>
              <a:rPr lang="nl-NL" dirty="0" err="1"/>
              <a:t>nobis</a:t>
            </a:r>
            <a:r>
              <a:rPr lang="nl-NL" dirty="0"/>
              <a:t> </a:t>
            </a:r>
            <a:r>
              <a:rPr lang="nl-NL" dirty="0" err="1"/>
              <a:t>inusam</a:t>
            </a:r>
            <a:r>
              <a:rPr lang="nl-NL" dirty="0"/>
              <a:t> </a:t>
            </a:r>
            <a:r>
              <a:rPr lang="nl-NL" dirty="0" err="1"/>
              <a:t>cuptate</a:t>
            </a:r>
            <a:r>
              <a:rPr lang="nl-NL" dirty="0"/>
              <a:t> </a:t>
            </a:r>
            <a:r>
              <a:rPr lang="nl-NL" dirty="0" err="1"/>
              <a:t>mper</a:t>
            </a:r>
            <a:r>
              <a:rPr lang="nl-NL" dirty="0"/>
              <a:t> </a:t>
            </a:r>
            <a:r>
              <a:rPr lang="nl-NL" dirty="0" err="1"/>
              <a:t>nobit</a:t>
            </a:r>
            <a:r>
              <a:rPr lang="nl-NL" dirty="0"/>
              <a:t> hit </a:t>
            </a:r>
            <a:r>
              <a:rPr lang="nl-NL" dirty="0" err="1"/>
              <a:t>eliquam</a:t>
            </a:r>
            <a:r>
              <a:rPr lang="nl-NL" dirty="0"/>
              <a:t> </a:t>
            </a:r>
            <a:r>
              <a:rPr lang="nl-NL" dirty="0" err="1"/>
              <a:t>cori</a:t>
            </a:r>
            <a:r>
              <a:rPr lang="nl-NL" dirty="0"/>
              <a:t> </a:t>
            </a:r>
            <a:r>
              <a:rPr lang="nl-NL" dirty="0" err="1"/>
              <a:t>voloreicid</a:t>
            </a:r>
            <a:r>
              <a:rPr lang="nl-NL" dirty="0"/>
              <a:t> </a:t>
            </a:r>
            <a:r>
              <a:rPr lang="nl-NL" dirty="0" err="1"/>
              <a:t>mil</a:t>
            </a:r>
            <a:r>
              <a:rPr lang="nl-NL" dirty="0"/>
              <a:t> </a:t>
            </a:r>
            <a:r>
              <a:rPr lang="nl-NL" dirty="0" err="1"/>
              <a:t>minihilis</a:t>
            </a:r>
            <a:r>
              <a:rPr lang="nl-NL" dirty="0"/>
              <a:t> </a:t>
            </a:r>
            <a:r>
              <a:rPr lang="nl-NL" dirty="0" err="1"/>
              <a:t>aut</a:t>
            </a:r>
            <a:r>
              <a:rPr lang="nl-NL" dirty="0"/>
              <a:t> </a:t>
            </a:r>
            <a:r>
              <a:rPr lang="nl-NL" dirty="0" err="1"/>
              <a:t>milit</a:t>
            </a:r>
            <a:r>
              <a:rPr lang="nl-NL" dirty="0"/>
              <a:t> es </a:t>
            </a:r>
            <a:r>
              <a:rPr lang="nl-NL" dirty="0" err="1"/>
              <a:t>sum</a:t>
            </a:r>
            <a:r>
              <a:rPr lang="nl-NL" dirty="0"/>
              <a:t> </a:t>
            </a:r>
            <a:r>
              <a:rPr lang="nl-NL" dirty="0" err="1"/>
              <a:t>eicatet</a:t>
            </a:r>
            <a:r>
              <a:rPr lang="nl-NL" dirty="0"/>
              <a:t> ad mi, </a:t>
            </a:r>
            <a:r>
              <a:rPr lang="nl-NL" dirty="0" err="1"/>
              <a:t>unt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dionseq</a:t>
            </a:r>
            <a:r>
              <a:rPr lang="nl-NL" dirty="0"/>
              <a:t> </a:t>
            </a:r>
            <a:r>
              <a:rPr lang="nl-NL" dirty="0" err="1"/>
              <a:t>uatusae</a:t>
            </a:r>
            <a:r>
              <a:rPr lang="nl-NL" dirty="0"/>
              <a:t> </a:t>
            </a:r>
            <a:r>
              <a:rPr lang="nl-NL" dirty="0" err="1"/>
              <a:t>verferf</a:t>
            </a:r>
            <a:r>
              <a:rPr lang="nl-NL" dirty="0"/>
              <a:t> </a:t>
            </a:r>
            <a:r>
              <a:rPr lang="nl-NL" dirty="0" err="1"/>
              <a:t>erumquunt</a:t>
            </a:r>
            <a:r>
              <a:rPr lang="nl-NL" dirty="0"/>
              <a:t>. &lt; Max. 40 </a:t>
            </a:r>
            <a:r>
              <a:rPr lang="nl-NL" dirty="0" err="1"/>
              <a:t>words</a:t>
            </a:r>
            <a:r>
              <a:rPr lang="nl-NL" dirty="0"/>
              <a:t>&gt; </a:t>
            </a:r>
          </a:p>
        </p:txBody>
      </p:sp>
    </p:spTree>
    <p:extLst>
      <p:ext uri="{BB962C8B-B14F-4D97-AF65-F5344CB8AC3E}">
        <p14:creationId xmlns:p14="http://schemas.microsoft.com/office/powerpoint/2010/main" val="3828969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/ quo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291" y="1155796"/>
            <a:ext cx="11374640" cy="4452816"/>
          </a:xfrm>
          <a:prstGeom prst="rect">
            <a:avLst/>
          </a:prstGeom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100" b="0" i="1">
                <a:latin typeface="Merriweather Light" pitchFamily="2" charset="77"/>
              </a:defRPr>
            </a:lvl1pPr>
          </a:lstStyle>
          <a:p>
            <a:r>
              <a:rPr lang="en-GB" dirty="0"/>
              <a:t>Chapter title or Quote slide.</a:t>
            </a:r>
            <a:br>
              <a:rPr lang="en-GB" dirty="0"/>
            </a:br>
            <a:r>
              <a:rPr lang="en-GB" dirty="0"/>
              <a:t>(Leave Name </a:t>
            </a:r>
            <a:r>
              <a:rPr lang="en-GB" dirty="0" err="1"/>
              <a:t>Lastname</a:t>
            </a:r>
            <a:r>
              <a:rPr lang="en-GB" dirty="0"/>
              <a:t> and Job title</a:t>
            </a:r>
            <a:br>
              <a:rPr lang="en-GB" dirty="0"/>
            </a:br>
            <a:r>
              <a:rPr lang="en-GB" dirty="0"/>
              <a:t>empty in case of chapter slide.)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8225" y="5633664"/>
            <a:ext cx="5038725" cy="217169"/>
          </a:xfrm>
          <a:prstGeom prst="rect">
            <a:avLst/>
          </a:prstGeom>
        </p:spPr>
        <p:txBody>
          <a:bodyPr/>
          <a:lstStyle>
            <a:lvl1pPr algn="ctr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dirty="0"/>
              <a:t>Name </a:t>
            </a:r>
            <a:r>
              <a:rPr lang="nl-NL" dirty="0" err="1"/>
              <a:t>Lastname</a:t>
            </a:r>
            <a:endParaRPr lang="nl-NL" dirty="0"/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78225" y="5858784"/>
            <a:ext cx="5038725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Job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7DEB5F6-0073-B946-A446-E9538CFAF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920" y="6153579"/>
            <a:ext cx="636727" cy="374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2134200-6AFB-B94B-A166-5CF002D6FAF1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307782" y="6157899"/>
            <a:ext cx="836138" cy="37008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64893434-A8B6-7248-A5A9-D9F77FA5C9EF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8A2FD43E-D285-0E41-A7A4-4CAAE375D9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78225" y="6155901"/>
            <a:ext cx="6311489" cy="399492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lang="nl-NL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 algn="r"/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footer</a:t>
            </a:r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5821F0E-29B2-7E40-98AD-8FA7F56A11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98" y="6001200"/>
            <a:ext cx="1728002" cy="67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959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11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4998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/ quote + image righ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8138" y="371475"/>
            <a:ext cx="5580062" cy="432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4100" b="0" i="1" smtClean="0">
                <a:effectLst/>
                <a:latin typeface="Merriweather Light" pitchFamily="2" charset="77"/>
              </a:defRPr>
            </a:lvl1pPr>
          </a:lstStyle>
          <a:p>
            <a:r>
              <a:rPr lang="en-GB" dirty="0"/>
              <a:t>Chapter title or Quote slide. (Leave Name </a:t>
            </a:r>
            <a:r>
              <a:rPr lang="en-GB" dirty="0" err="1"/>
              <a:t>Lastname</a:t>
            </a:r>
            <a:r>
              <a:rPr lang="en-GB" dirty="0"/>
              <a:t> and Job title empty in case of chapter slide.)</a:t>
            </a: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76975" y="368301"/>
            <a:ext cx="5581650" cy="5632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Click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  <p:sp>
        <p:nvSpPr>
          <p:cNvPr id="6" name="Tijdelijke aanduiding voor tekst 32">
            <a:extLst>
              <a:ext uri="{FF2B5EF4-FFF2-40B4-BE49-F238E27FC236}">
                <a16:creationId xmlns:a16="http://schemas.microsoft.com/office/drawing/2014/main" id="{8A6E6E10-CABC-FF47-8209-224B9E9C5A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8138" y="5499919"/>
            <a:ext cx="5580062" cy="217169"/>
          </a:xfrm>
          <a:prstGeom prst="rect">
            <a:avLst/>
          </a:prstGeom>
        </p:spPr>
        <p:txBody>
          <a:bodyPr/>
          <a:lstStyle>
            <a:lvl1pPr algn="l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dirty="0"/>
              <a:t>Name </a:t>
            </a:r>
            <a:r>
              <a:rPr lang="nl-NL" dirty="0" err="1"/>
              <a:t>Lastname</a:t>
            </a:r>
            <a:endParaRPr lang="nl-NL" dirty="0"/>
          </a:p>
        </p:txBody>
      </p:sp>
      <p:sp>
        <p:nvSpPr>
          <p:cNvPr id="7" name="Tijdelijke aanduiding voor tekst 34">
            <a:extLst>
              <a:ext uri="{FF2B5EF4-FFF2-40B4-BE49-F238E27FC236}">
                <a16:creationId xmlns:a16="http://schemas.microsoft.com/office/drawing/2014/main" id="{79749A39-F36C-EA43-9B19-3B58CEBDFC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8138" y="5717088"/>
            <a:ext cx="5580062" cy="270592"/>
          </a:xfrm>
          <a:prstGeom prst="rect">
            <a:avLst/>
          </a:prstGeom>
        </p:spPr>
        <p:txBody>
          <a:bodyPr/>
          <a:lstStyle>
            <a:lvl1pPr algn="l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Job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F143C30-4B6F-6A47-85EC-1B810C49C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920" y="6153579"/>
            <a:ext cx="636727" cy="374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2379389-C5B3-A247-99E3-83313FD6C203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307782" y="6157899"/>
            <a:ext cx="836138" cy="37008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909F8933-1C13-474E-AD9E-A8CA63B5D92A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15" name="Tijdelijke aanduiding voor tekst 8">
            <a:extLst>
              <a:ext uri="{FF2B5EF4-FFF2-40B4-BE49-F238E27FC236}">
                <a16:creationId xmlns:a16="http://schemas.microsoft.com/office/drawing/2014/main" id="{82173E43-1EFE-B14E-98E5-2C5C219D2F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4702" y="6155901"/>
            <a:ext cx="5905012" cy="399492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lang="nl-NL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 algn="r"/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footer</a:t>
            </a:r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8B0D937B-0B22-CC4B-8D2E-4A546AF095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98" y="6001200"/>
            <a:ext cx="1728002" cy="67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99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/ quote + image lef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78563" y="371475"/>
            <a:ext cx="5580062" cy="432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4100" b="0" i="1" smtClean="0">
                <a:effectLst/>
                <a:latin typeface="Merriweather Light" pitchFamily="2" charset="77"/>
              </a:defRPr>
            </a:lvl1pPr>
          </a:lstStyle>
          <a:p>
            <a:r>
              <a:rPr lang="en-GB" dirty="0"/>
              <a:t>Chapter title or Quote slide. (Leave Name </a:t>
            </a:r>
            <a:r>
              <a:rPr lang="en-GB" dirty="0" err="1"/>
              <a:t>Lastname</a:t>
            </a:r>
            <a:r>
              <a:rPr lang="en-GB" dirty="0"/>
              <a:t> and Job title empty in case of chapter slide.)</a:t>
            </a: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550" y="368301"/>
            <a:ext cx="5581650" cy="5632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Click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  <p:sp>
        <p:nvSpPr>
          <p:cNvPr id="6" name="Tijdelijke aanduiding voor tekst 32">
            <a:extLst>
              <a:ext uri="{FF2B5EF4-FFF2-40B4-BE49-F238E27FC236}">
                <a16:creationId xmlns:a16="http://schemas.microsoft.com/office/drawing/2014/main" id="{8A6E6E10-CABC-FF47-8209-224B9E9C5A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8563" y="5501465"/>
            <a:ext cx="5580062" cy="217169"/>
          </a:xfrm>
          <a:prstGeom prst="rect">
            <a:avLst/>
          </a:prstGeom>
        </p:spPr>
        <p:txBody>
          <a:bodyPr/>
          <a:lstStyle>
            <a:lvl1pPr algn="l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dirty="0"/>
              <a:t>Name </a:t>
            </a:r>
            <a:r>
              <a:rPr lang="nl-NL" dirty="0" err="1"/>
              <a:t>Lastname</a:t>
            </a:r>
            <a:endParaRPr lang="nl-NL" dirty="0"/>
          </a:p>
        </p:txBody>
      </p:sp>
      <p:sp>
        <p:nvSpPr>
          <p:cNvPr id="7" name="Tijdelijke aanduiding voor tekst 34">
            <a:extLst>
              <a:ext uri="{FF2B5EF4-FFF2-40B4-BE49-F238E27FC236}">
                <a16:creationId xmlns:a16="http://schemas.microsoft.com/office/drawing/2014/main" id="{79749A39-F36C-EA43-9B19-3B58CEBDFC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563" y="5718634"/>
            <a:ext cx="5580062" cy="270592"/>
          </a:xfrm>
          <a:prstGeom prst="rect">
            <a:avLst/>
          </a:prstGeom>
        </p:spPr>
        <p:txBody>
          <a:bodyPr/>
          <a:lstStyle>
            <a:lvl1pPr algn="l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Job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567E415-AA32-1A48-9C12-DB48887FE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920" y="6153579"/>
            <a:ext cx="636727" cy="374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8E1C565-7095-754D-BC67-C3D5F97BDC7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307782" y="6157899"/>
            <a:ext cx="836138" cy="37008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7318E1A8-9B6A-BC4E-A35C-2D60E74B45DA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14" name="Tijdelijke aanduiding voor tekst 8">
            <a:extLst>
              <a:ext uri="{FF2B5EF4-FFF2-40B4-BE49-F238E27FC236}">
                <a16:creationId xmlns:a16="http://schemas.microsoft.com/office/drawing/2014/main" id="{B779518F-EE7A-F041-8E8F-15012A333B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4702" y="6155901"/>
            <a:ext cx="5905012" cy="399492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lang="nl-NL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 algn="r"/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footer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57EF5C4-F8A6-B844-90B2-E684381C95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98" y="6001200"/>
            <a:ext cx="1728002" cy="67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71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claimer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755B650-4C4B-DB43-9362-644AE51E4B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9688" y="2439285"/>
            <a:ext cx="6935798" cy="197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45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9" pos="5134" userDrawn="1">
          <p15:clr>
            <a:srgbClr val="FBAE40"/>
          </p15:clr>
        </p15:guide>
        <p15:guide id="20" pos="5043" userDrawn="1">
          <p15:clr>
            <a:srgbClr val="FBAE40"/>
          </p15:clr>
        </p15:guide>
        <p15:guide id="21" orient="horz" pos="377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claimer + partner logos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1D991A62-E01F-E54B-A328-D362A4A2C84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337821" y="4117423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13" name="Tijdelijke aanduiding voor afbeelding 2">
            <a:extLst>
              <a:ext uri="{FF2B5EF4-FFF2-40B4-BE49-F238E27FC236}">
                <a16:creationId xmlns:a16="http://schemas.microsoft.com/office/drawing/2014/main" id="{DE0738DE-9B04-A740-B24F-5EB0EA94D02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77360" y="4117423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14" name="Tijdelijke aanduiding voor afbeelding 2">
            <a:extLst>
              <a:ext uri="{FF2B5EF4-FFF2-40B4-BE49-F238E27FC236}">
                <a16:creationId xmlns:a16="http://schemas.microsoft.com/office/drawing/2014/main" id="{9CDE3710-CB05-EF40-AEBB-B6EC6AE819D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04551" y="4117423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15" name="Tijdelijke aanduiding voor tekst 34">
            <a:extLst>
              <a:ext uri="{FF2B5EF4-FFF2-40B4-BE49-F238E27FC236}">
                <a16:creationId xmlns:a16="http://schemas.microsoft.com/office/drawing/2014/main" id="{89D9D0FC-A395-BD42-AA2B-081FF7FFDA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17519" y="3740461"/>
            <a:ext cx="7560136" cy="2705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GB" noProof="0" dirty="0"/>
              <a:t>Partners</a:t>
            </a:r>
          </a:p>
        </p:txBody>
      </p:sp>
      <p:sp>
        <p:nvSpPr>
          <p:cNvPr id="16" name="Tijdelijke aanduiding voor afbeelding 2">
            <a:extLst>
              <a:ext uri="{FF2B5EF4-FFF2-40B4-BE49-F238E27FC236}">
                <a16:creationId xmlns:a16="http://schemas.microsoft.com/office/drawing/2014/main" id="{CC45545A-1D73-8743-897A-0393E2EED1D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348607" y="5244036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17" name="Tijdelijke aanduiding voor afbeelding 2">
            <a:extLst>
              <a:ext uri="{FF2B5EF4-FFF2-40B4-BE49-F238E27FC236}">
                <a16:creationId xmlns:a16="http://schemas.microsoft.com/office/drawing/2014/main" id="{3364D146-E21C-C44C-834E-17D6716679F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877360" y="5244036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sp>
        <p:nvSpPr>
          <p:cNvPr id="28" name="Tijdelijke aanduiding voor afbeelding 2">
            <a:extLst>
              <a:ext uri="{FF2B5EF4-FFF2-40B4-BE49-F238E27FC236}">
                <a16:creationId xmlns:a16="http://schemas.microsoft.com/office/drawing/2014/main" id="{B0E5F3CD-B8BF-1B4F-9F8D-374DA06112E1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406113" y="5244036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Place</a:t>
            </a:r>
            <a:r>
              <a:rPr lang="nl-NL" dirty="0"/>
              <a:t> logo </a:t>
            </a:r>
            <a:r>
              <a:rPr lang="nl-NL" dirty="0" err="1"/>
              <a:t>here</a:t>
            </a:r>
            <a:endParaRPr lang="nl-NL" dirty="0"/>
          </a:p>
        </p:txBody>
      </p: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A9658BFD-DB20-3B48-B09B-BDB5E90A0185}"/>
              </a:ext>
            </a:extLst>
          </p:cNvPr>
          <p:cNvCxnSpPr>
            <a:cxnSpLocks/>
          </p:cNvCxnSpPr>
          <p:nvPr userDrawn="1"/>
        </p:nvCxnSpPr>
        <p:spPr>
          <a:xfrm>
            <a:off x="2317519" y="4011053"/>
            <a:ext cx="75601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B31DADD5-EB9E-924E-AC0D-FDD19E3E11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1837" y="1816100"/>
            <a:ext cx="56515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25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9" pos="5134" userDrawn="1">
          <p15:clr>
            <a:srgbClr val="FBAE40"/>
          </p15:clr>
        </p15:guide>
        <p15:guide id="20" pos="5043" userDrawn="1">
          <p15:clr>
            <a:srgbClr val="FBAE40"/>
          </p15:clr>
        </p15:guide>
        <p15:guide id="21" orient="horz" pos="377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g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17F5A37-71A6-7648-B86D-E370B5FDC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920" y="6153579"/>
            <a:ext cx="636727" cy="374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B21BF-F69C-4C4D-ACDF-4BB8E2687B11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307782" y="6157899"/>
            <a:ext cx="836138" cy="37008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 b="0" i="0">
                <a:latin typeface="Open Sans Light" panose="020B0306030504020204" pitchFamily="34" charset="0"/>
                <a:ea typeface="Open Sans" panose="020B0606030504020204" pitchFamily="34" charset="0"/>
                <a:cs typeface="Open Sans Light" panose="020B0306030504020204" pitchFamily="34" charset="0"/>
              </a:defRPr>
            </a:lvl1pPr>
          </a:lstStyle>
          <a:p>
            <a:fld id="{3C53BCE9-337F-3E47-AE42-951419360516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5" name="Tijdelijke aanduiding voor tekst 8">
            <a:extLst>
              <a:ext uri="{FF2B5EF4-FFF2-40B4-BE49-F238E27FC236}">
                <a16:creationId xmlns:a16="http://schemas.microsoft.com/office/drawing/2014/main" id="{A18FAC1D-9965-894F-8716-F9CAA0463D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4702" y="6155901"/>
            <a:ext cx="5905012" cy="399492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lang="nl-NL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 algn="r"/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footer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AB13201-4D93-E44A-A2E6-DE85A4BD2B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98" y="6001200"/>
            <a:ext cx="1728002" cy="67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6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34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5043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377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4597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712" r:id="rId4"/>
    <p:sldLayoutId id="2147483694" r:id="rId5"/>
    <p:sldLayoutId id="2147483709" r:id="rId6"/>
    <p:sldLayoutId id="2147483695" r:id="rId7"/>
    <p:sldLayoutId id="2147483711" r:id="rId8"/>
    <p:sldLayoutId id="2147483697" r:id="rId9"/>
    <p:sldLayoutId id="2147483698" r:id="rId10"/>
    <p:sldLayoutId id="2147483699" r:id="rId11"/>
    <p:sldLayoutId id="2147483700" r:id="rId12"/>
    <p:sldLayoutId id="2147483710" r:id="rId13"/>
    <p:sldLayoutId id="2147483702" r:id="rId14"/>
    <p:sldLayoutId id="2147483713" r:id="rId15"/>
    <p:sldLayoutId id="2147483703" r:id="rId1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100" b="0" i="0" kern="1200">
          <a:solidFill>
            <a:schemeClr val="tx1"/>
          </a:solidFill>
          <a:latin typeface="Merriweather Regular" panose="02060503050406030704" pitchFamily="18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None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None/>
        <a:defRPr sz="1600" b="1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270000" indent="-270000" algn="l" defTabSz="914400" rtl="0" eaLnBrk="1" latinLnBrk="0" hangingPunct="1">
        <a:lnSpc>
          <a:spcPct val="110000"/>
        </a:lnSpc>
        <a:spcBef>
          <a:spcPts val="2100"/>
        </a:spcBef>
        <a:buFont typeface="Verdana" pitchFamily="34" charset="0"/>
        <a:buChar char="•"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270000" indent="-270000" algn="l" defTabSz="914400" rtl="0" eaLnBrk="1" latinLnBrk="0" hangingPunct="1">
        <a:lnSpc>
          <a:spcPct val="110000"/>
        </a:lnSpc>
        <a:spcBef>
          <a:spcPts val="2100"/>
        </a:spcBef>
        <a:buFont typeface="Verdana" pitchFamily="34" charset="0"/>
        <a:buChar char="•"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810000" indent="-270000" algn="l" defTabSz="914400" rtl="0" eaLnBrk="1" latinLnBrk="0" hangingPunct="1">
        <a:lnSpc>
          <a:spcPct val="110000"/>
        </a:lnSpc>
        <a:spcBef>
          <a:spcPts val="0"/>
        </a:spcBef>
        <a:buFont typeface="Verdana" pitchFamily="34" charset="0"/>
        <a:buChar char="–"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omments" Target="../comments/commen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10FE16A-3EC4-1A49-BFF7-C234B97B9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5EFD1-156D-F849-A913-BE1372187191}" type="datetime1">
              <a:rPr lang="en-US" smtClean="0"/>
              <a:t>4/4/2024</a:t>
            </a:fld>
            <a:endParaRPr lang="en-GB" dirty="0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64ED5279-7967-2245-9CA1-C56AFDC1EC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 err="1"/>
              <a:t>Ronette</a:t>
            </a:r>
            <a:r>
              <a:rPr lang="nl-NL" dirty="0"/>
              <a:t> </a:t>
            </a:r>
            <a:r>
              <a:rPr lang="nl-NL" dirty="0" err="1"/>
              <a:t>Gehring</a:t>
            </a:r>
            <a:endParaRPr lang="nl-NL" dirty="0"/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08218E23-10EB-6E43-B4C6-86D2AD1D95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Professor of </a:t>
            </a:r>
            <a:r>
              <a:rPr lang="nl-NL" dirty="0" err="1"/>
              <a:t>Veterinary</a:t>
            </a:r>
            <a:r>
              <a:rPr lang="nl-NL" dirty="0"/>
              <a:t> </a:t>
            </a:r>
            <a:r>
              <a:rPr lang="nl-NL" dirty="0" err="1"/>
              <a:t>Pharmacotherapeutics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Pharmacy</a:t>
            </a:r>
            <a:endParaRPr lang="nl-NL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D1AAF499-48A2-6B4E-A381-33166DC07B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4800" b="1" dirty="0"/>
              <a:t>In </a:t>
            </a:r>
            <a:r>
              <a:rPr lang="nl-NL" sz="4800" b="1" dirty="0" err="1"/>
              <a:t>silico</a:t>
            </a:r>
            <a:r>
              <a:rPr lang="nl-NL" sz="4800" b="1" dirty="0"/>
              <a:t> PK/PD </a:t>
            </a:r>
            <a:r>
              <a:rPr lang="nl-NL" sz="4800" b="1" dirty="0" err="1"/>
              <a:t>models</a:t>
            </a:r>
            <a:br>
              <a:rPr lang="nl-NL" dirty="0"/>
            </a:br>
            <a:r>
              <a:rPr lang="nl-NL" dirty="0" err="1"/>
              <a:t>Bridging</a:t>
            </a:r>
            <a:r>
              <a:rPr lang="nl-NL" dirty="0"/>
              <a:t> basic research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clinical</a:t>
            </a:r>
            <a:r>
              <a:rPr lang="nl-NL" dirty="0"/>
              <a:t> </a:t>
            </a:r>
            <a:r>
              <a:rPr lang="nl-NL" dirty="0" err="1"/>
              <a:t>practice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834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2C4E0B-1388-C6B4-61C5-A1ED800FF33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AEEA194-FCF9-8D4F-A79B-32CA3FD7523C}" type="datetime1">
              <a:rPr lang="en-US" smtClean="0"/>
              <a:t>4/4/2024</a:t>
            </a:fld>
            <a:endParaRPr lang="en-GB" dirty="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0873F459-CE03-BCEB-DDF6-1F614307C2C0}"/>
              </a:ext>
            </a:extLst>
          </p:cNvPr>
          <p:cNvSpPr/>
          <p:nvPr/>
        </p:nvSpPr>
        <p:spPr>
          <a:xfrm>
            <a:off x="2543908" y="3135923"/>
            <a:ext cx="1548209" cy="5040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CC19DBB5-40DB-EFFE-1210-1C76765DAE1D}"/>
              </a:ext>
            </a:extLst>
          </p:cNvPr>
          <p:cNvSpPr/>
          <p:nvPr/>
        </p:nvSpPr>
        <p:spPr>
          <a:xfrm>
            <a:off x="8205390" y="3176954"/>
            <a:ext cx="1864733" cy="5040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378DF8-8FAE-2DB0-51E1-DA8AA31E3316}"/>
              </a:ext>
            </a:extLst>
          </p:cNvPr>
          <p:cNvSpPr/>
          <p:nvPr/>
        </p:nvSpPr>
        <p:spPr>
          <a:xfrm>
            <a:off x="4309817" y="1688123"/>
            <a:ext cx="3575539" cy="348175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148D1D-E8DB-B113-DBEB-E883929A3017}"/>
              </a:ext>
            </a:extLst>
          </p:cNvPr>
          <p:cNvSpPr txBox="1"/>
          <p:nvPr/>
        </p:nvSpPr>
        <p:spPr>
          <a:xfrm>
            <a:off x="671558" y="3165231"/>
            <a:ext cx="1763500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3600" dirty="0"/>
              <a:t>Dose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7EDA02-44A6-5D10-8D4B-EA20A1D29A74}"/>
              </a:ext>
            </a:extLst>
          </p:cNvPr>
          <p:cNvSpPr txBox="1"/>
          <p:nvPr/>
        </p:nvSpPr>
        <p:spPr>
          <a:xfrm>
            <a:off x="10262170" y="3127048"/>
            <a:ext cx="1763500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3600" dirty="0"/>
              <a:t>Effect</a:t>
            </a:r>
          </a:p>
        </p:txBody>
      </p:sp>
    </p:spTree>
    <p:extLst>
      <p:ext uri="{BB962C8B-B14F-4D97-AF65-F5344CB8AC3E}">
        <p14:creationId xmlns:p14="http://schemas.microsoft.com/office/powerpoint/2010/main" val="3330599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Arrow 8">
            <a:extLst>
              <a:ext uri="{FF2B5EF4-FFF2-40B4-BE49-F238E27FC236}">
                <a16:creationId xmlns:a16="http://schemas.microsoft.com/office/drawing/2014/main" id="{CC19DBB5-40DB-EFFE-1210-1C76765DAE1D}"/>
              </a:ext>
            </a:extLst>
          </p:cNvPr>
          <p:cNvSpPr/>
          <p:nvPr/>
        </p:nvSpPr>
        <p:spPr>
          <a:xfrm>
            <a:off x="9652625" y="3152001"/>
            <a:ext cx="574431" cy="55399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148D1D-E8DB-B113-DBEB-E883929A3017}"/>
              </a:ext>
            </a:extLst>
          </p:cNvPr>
          <p:cNvSpPr txBox="1"/>
          <p:nvPr/>
        </p:nvSpPr>
        <p:spPr>
          <a:xfrm>
            <a:off x="446075" y="3165231"/>
            <a:ext cx="1763500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3600" dirty="0"/>
              <a:t>Dose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7EDA02-44A6-5D10-8D4B-EA20A1D29A74}"/>
              </a:ext>
            </a:extLst>
          </p:cNvPr>
          <p:cNvSpPr txBox="1"/>
          <p:nvPr/>
        </p:nvSpPr>
        <p:spPr>
          <a:xfrm>
            <a:off x="10262170" y="3127048"/>
            <a:ext cx="1763500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3600" dirty="0"/>
              <a:t>Effect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73E999-23C0-DC72-7993-1483B464F389}"/>
              </a:ext>
            </a:extLst>
          </p:cNvPr>
          <p:cNvSpPr txBox="1"/>
          <p:nvPr/>
        </p:nvSpPr>
        <p:spPr>
          <a:xfrm>
            <a:off x="2939601" y="2888232"/>
            <a:ext cx="1763500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2400" dirty="0"/>
              <a:t>Drug in systemic circulation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6E480F-8835-E1B8-B1D5-86CDE4812D5D}"/>
              </a:ext>
            </a:extLst>
          </p:cNvPr>
          <p:cNvSpPr txBox="1"/>
          <p:nvPr/>
        </p:nvSpPr>
        <p:spPr>
          <a:xfrm>
            <a:off x="5361354" y="3034715"/>
            <a:ext cx="176350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2400" dirty="0"/>
              <a:t>Drug at site of 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6E1A9F-40D3-B52F-C367-1ABE709190E1}"/>
              </a:ext>
            </a:extLst>
          </p:cNvPr>
          <p:cNvSpPr txBox="1"/>
          <p:nvPr/>
        </p:nvSpPr>
        <p:spPr>
          <a:xfrm>
            <a:off x="7783107" y="2850049"/>
            <a:ext cx="1763500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2400" dirty="0"/>
              <a:t>Drug interaction with receptor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64CB1F3B-1C85-92C1-E389-E13DEB7DAD1F}"/>
              </a:ext>
            </a:extLst>
          </p:cNvPr>
          <p:cNvSpPr/>
          <p:nvPr/>
        </p:nvSpPr>
        <p:spPr>
          <a:xfrm>
            <a:off x="2288008" y="3165232"/>
            <a:ext cx="574431" cy="55399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A35C8EE8-34C6-9389-EB68-777518139DFC}"/>
              </a:ext>
            </a:extLst>
          </p:cNvPr>
          <p:cNvSpPr/>
          <p:nvPr/>
        </p:nvSpPr>
        <p:spPr>
          <a:xfrm>
            <a:off x="4769366" y="3193031"/>
            <a:ext cx="574431" cy="55399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18A98474-866D-C816-D96F-F47D11988127}"/>
              </a:ext>
            </a:extLst>
          </p:cNvPr>
          <p:cNvSpPr/>
          <p:nvPr/>
        </p:nvSpPr>
        <p:spPr>
          <a:xfrm>
            <a:off x="7208676" y="3165231"/>
            <a:ext cx="574431" cy="55399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2A7A3710-51B4-4673-4FD6-EA9FE03C152E}"/>
              </a:ext>
            </a:extLst>
          </p:cNvPr>
          <p:cNvSpPr/>
          <p:nvPr/>
        </p:nvSpPr>
        <p:spPr>
          <a:xfrm>
            <a:off x="446075" y="791142"/>
            <a:ext cx="2960642" cy="1107996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/>
              <a:t>v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B494EA9C-C564-CE22-7140-503E2DC3CAD5}"/>
              </a:ext>
            </a:extLst>
          </p:cNvPr>
          <p:cNvSpPr/>
          <p:nvPr/>
        </p:nvSpPr>
        <p:spPr>
          <a:xfrm>
            <a:off x="3406717" y="791142"/>
            <a:ext cx="4376390" cy="1107996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344FF57C-ABFF-AE6E-AA14-C459B9E34997}"/>
              </a:ext>
            </a:extLst>
          </p:cNvPr>
          <p:cNvSpPr/>
          <p:nvPr/>
        </p:nvSpPr>
        <p:spPr>
          <a:xfrm>
            <a:off x="7783107" y="791142"/>
            <a:ext cx="4242563" cy="1135663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7DB453-A97D-F2F4-07EE-7AE46C9B79D9}"/>
              </a:ext>
            </a:extLst>
          </p:cNvPr>
          <p:cNvSpPr txBox="1"/>
          <p:nvPr/>
        </p:nvSpPr>
        <p:spPr>
          <a:xfrm>
            <a:off x="726831" y="1242646"/>
            <a:ext cx="21356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NL" dirty="0"/>
              <a:t>Pharmaceutical phase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81D988-66B5-DD80-80E4-0AEED647200B}"/>
              </a:ext>
            </a:extLst>
          </p:cNvPr>
          <p:cNvSpPr txBox="1"/>
          <p:nvPr/>
        </p:nvSpPr>
        <p:spPr>
          <a:xfrm>
            <a:off x="4107496" y="1206640"/>
            <a:ext cx="277395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NL" dirty="0"/>
              <a:t>Pharmacokinetic phase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D4BEB8-DE98-4189-4469-0828F739DD38}"/>
              </a:ext>
            </a:extLst>
          </p:cNvPr>
          <p:cNvSpPr txBox="1"/>
          <p:nvPr/>
        </p:nvSpPr>
        <p:spPr>
          <a:xfrm>
            <a:off x="8369970" y="1242645"/>
            <a:ext cx="277395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NL" dirty="0"/>
              <a:t>Pharmacodynamic phase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9F595C-8021-E220-7756-DBC9B0F5FBD9}"/>
              </a:ext>
            </a:extLst>
          </p:cNvPr>
          <p:cNvSpPr txBox="1"/>
          <p:nvPr/>
        </p:nvSpPr>
        <p:spPr>
          <a:xfrm>
            <a:off x="480053" y="4204232"/>
            <a:ext cx="2629164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Formulation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Route of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Disintegration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Dissolution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L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8E64DE-8FA0-706A-CAF9-F6B865EA09F5}"/>
              </a:ext>
            </a:extLst>
          </p:cNvPr>
          <p:cNvSpPr txBox="1"/>
          <p:nvPr/>
        </p:nvSpPr>
        <p:spPr>
          <a:xfrm>
            <a:off x="4645343" y="4236275"/>
            <a:ext cx="1899138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Absorption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Metabolism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Excretion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L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2192BC-4388-FA68-B343-AC360ED57E38}"/>
              </a:ext>
            </a:extLst>
          </p:cNvPr>
          <p:cNvSpPr txBox="1"/>
          <p:nvPr/>
        </p:nvSpPr>
        <p:spPr>
          <a:xfrm>
            <a:off x="8427564" y="4188792"/>
            <a:ext cx="3024552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Drug receptor interactions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Toxicity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Therapeutic window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381025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6DCC3C-D779-EF3D-981C-9FA1C35A1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E29076-D49C-718B-09BA-F09D30570EE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C53BCE9-337F-3E47-AE42-951419360516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906FE-D475-842D-25F3-E2A331AB5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59169" y="6155901"/>
            <a:ext cx="9038493" cy="399492"/>
          </a:xfrm>
        </p:spPr>
        <p:txBody>
          <a:bodyPr/>
          <a:lstStyle/>
          <a:p>
            <a:pPr algn="l"/>
            <a:r>
              <a:rPr lang="en-GB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Source: Mehrotra, N., Gupta, M., Kovar, A. </a:t>
            </a:r>
            <a:r>
              <a:rPr lang="en-GB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et al.</a:t>
            </a:r>
            <a:r>
              <a:rPr lang="en-GB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 The role of pharmacokinetics and pharmacodynamics in phosphodiesterase-5 inhibitor therapy. </a:t>
            </a:r>
            <a:r>
              <a:rPr lang="en-GB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Int J Impot Res</a:t>
            </a:r>
            <a:r>
              <a:rPr lang="en-GB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 </a:t>
            </a:r>
            <a:r>
              <a:rPr lang="en-GB" b="1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19</a:t>
            </a:r>
            <a:r>
              <a:rPr lang="en-GB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, 253–264 (2007)</a:t>
            </a:r>
            <a:endParaRPr lang="en-NL" dirty="0"/>
          </a:p>
        </p:txBody>
      </p:sp>
      <p:pic>
        <p:nvPicPr>
          <p:cNvPr id="1026" name="Picture 2" descr="The role of pharmacokinetics and pharmacodynamics in phosphodiesterase-5  inhibitor therapy | International Journal of Impotence Research">
            <a:extLst>
              <a:ext uri="{FF2B5EF4-FFF2-40B4-BE49-F238E27FC236}">
                <a16:creationId xmlns:a16="http://schemas.microsoft.com/office/drawing/2014/main" id="{AC8535F4-3989-24D7-B69B-C60557580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838" y="1009650"/>
            <a:ext cx="7937500" cy="483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347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F08414-B989-4E5D-359C-60255CAC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E97349-03A6-5C35-14FC-4B3C06B7E5F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C53BCE9-337F-3E47-AE42-951419360516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DADD7-8F49-789B-2BB6-8591D6D8E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95438" y="6326235"/>
            <a:ext cx="9002224" cy="399492"/>
          </a:xfrm>
        </p:spPr>
        <p:txBody>
          <a:bodyPr/>
          <a:lstStyle/>
          <a:p>
            <a:pPr algn="l"/>
            <a:r>
              <a:rPr lang="en-GB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Source: </a:t>
            </a:r>
            <a:r>
              <a:rPr lang="en-GB" b="0" i="0" dirty="0" err="1">
                <a:solidFill>
                  <a:srgbClr val="21212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Gabrielsson</a:t>
            </a:r>
            <a:r>
              <a:rPr lang="en-GB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J, Hjorth S. Pattern Recognition in Pharmacodynamic Data Analysis. AAPS J. 2016 Jan;18(1):64-91.</a:t>
            </a:r>
            <a:endParaRPr lang="en-NL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EC3C174-78AD-E4C3-8927-1244B77B3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8" y="361228"/>
            <a:ext cx="7958870" cy="579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049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2C4E0B-1388-C6B4-61C5-A1ED800FF33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AEEA194-FCF9-8D4F-A79B-32CA3FD7523C}" type="datetime1">
              <a:rPr lang="en-US" smtClean="0"/>
              <a:t>4/4/2024</a:t>
            </a:fld>
            <a:endParaRPr lang="en-GB" dirty="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0873F459-CE03-BCEB-DDF6-1F614307C2C0}"/>
              </a:ext>
            </a:extLst>
          </p:cNvPr>
          <p:cNvSpPr/>
          <p:nvPr/>
        </p:nvSpPr>
        <p:spPr>
          <a:xfrm>
            <a:off x="2543908" y="3135923"/>
            <a:ext cx="1548209" cy="5040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CC19DBB5-40DB-EFFE-1210-1C76765DAE1D}"/>
              </a:ext>
            </a:extLst>
          </p:cNvPr>
          <p:cNvSpPr/>
          <p:nvPr/>
        </p:nvSpPr>
        <p:spPr>
          <a:xfrm>
            <a:off x="8205390" y="3176954"/>
            <a:ext cx="1864733" cy="5040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148D1D-E8DB-B113-DBEB-E883929A3017}"/>
              </a:ext>
            </a:extLst>
          </p:cNvPr>
          <p:cNvSpPr txBox="1"/>
          <p:nvPr/>
        </p:nvSpPr>
        <p:spPr>
          <a:xfrm>
            <a:off x="671558" y="3165231"/>
            <a:ext cx="1763500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3600" dirty="0"/>
              <a:t>Dose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7EDA02-44A6-5D10-8D4B-EA20A1D29A74}"/>
              </a:ext>
            </a:extLst>
          </p:cNvPr>
          <p:cNvSpPr txBox="1"/>
          <p:nvPr/>
        </p:nvSpPr>
        <p:spPr>
          <a:xfrm>
            <a:off x="10262170" y="3127048"/>
            <a:ext cx="1763500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3600" dirty="0"/>
              <a:t>Effect</a:t>
            </a:r>
          </a:p>
        </p:txBody>
      </p:sp>
      <p:pic>
        <p:nvPicPr>
          <p:cNvPr id="3074" name="Picture 2" descr="Open surprise box on a transparent background. An open 3d gift box with  confetti explosion and">
            <a:extLst>
              <a:ext uri="{FF2B5EF4-FFF2-40B4-BE49-F238E27FC236}">
                <a16:creationId xmlns:a16="http://schemas.microsoft.com/office/drawing/2014/main" id="{7E9A3D16-0FE5-4DFB-6A02-0750A0BCB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731" y="1633018"/>
            <a:ext cx="3876828" cy="387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 descr="Streamers with solid fill">
            <a:extLst>
              <a:ext uri="{FF2B5EF4-FFF2-40B4-BE49-F238E27FC236}">
                <a16:creationId xmlns:a16="http://schemas.microsoft.com/office/drawing/2014/main" id="{349CBB7B-FAD8-F73F-5630-32C68E9BB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23886" y="4575013"/>
            <a:ext cx="914400" cy="914400"/>
          </a:xfrm>
          <a:prstGeom prst="rect">
            <a:avLst/>
          </a:prstGeom>
        </p:spPr>
      </p:pic>
      <p:pic>
        <p:nvPicPr>
          <p:cNvPr id="17" name="Graphic 16" descr="Streamers outline">
            <a:extLst>
              <a:ext uri="{FF2B5EF4-FFF2-40B4-BE49-F238E27FC236}">
                <a16:creationId xmlns:a16="http://schemas.microsoft.com/office/drawing/2014/main" id="{634BDECD-9DDE-E428-86EF-EDF3C3E176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7717" y="3719229"/>
            <a:ext cx="914400" cy="914400"/>
          </a:xfrm>
          <a:prstGeom prst="rect">
            <a:avLst/>
          </a:prstGeom>
        </p:spPr>
      </p:pic>
      <p:pic>
        <p:nvPicPr>
          <p:cNvPr id="18" name="Graphic 17" descr="Streamers with solid fill">
            <a:extLst>
              <a:ext uri="{FF2B5EF4-FFF2-40B4-BE49-F238E27FC236}">
                <a16:creationId xmlns:a16="http://schemas.microsoft.com/office/drawing/2014/main" id="{A768DCFD-9A9B-0B29-4677-6FEF3A870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05375" y="4963927"/>
            <a:ext cx="914400" cy="914400"/>
          </a:xfrm>
          <a:prstGeom prst="rect">
            <a:avLst/>
          </a:prstGeom>
        </p:spPr>
      </p:pic>
      <p:pic>
        <p:nvPicPr>
          <p:cNvPr id="19" name="Graphic 18" descr="Streamers with solid fill">
            <a:extLst>
              <a:ext uri="{FF2B5EF4-FFF2-40B4-BE49-F238E27FC236}">
                <a16:creationId xmlns:a16="http://schemas.microsoft.com/office/drawing/2014/main" id="{CBD274B8-2BA8-C718-0D70-685493D67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4917" y="5700699"/>
            <a:ext cx="914400" cy="914400"/>
          </a:xfrm>
          <a:prstGeom prst="rect">
            <a:avLst/>
          </a:prstGeom>
        </p:spPr>
      </p:pic>
      <p:pic>
        <p:nvPicPr>
          <p:cNvPr id="20" name="Graphic 19" descr="Streamers with solid fill">
            <a:extLst>
              <a:ext uri="{FF2B5EF4-FFF2-40B4-BE49-F238E27FC236}">
                <a16:creationId xmlns:a16="http://schemas.microsoft.com/office/drawing/2014/main" id="{249218DA-8D09-6FFE-193E-73DA27739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05657" y="5509846"/>
            <a:ext cx="914400" cy="914400"/>
          </a:xfrm>
          <a:prstGeom prst="rect">
            <a:avLst/>
          </a:prstGeom>
        </p:spPr>
      </p:pic>
      <p:pic>
        <p:nvPicPr>
          <p:cNvPr id="21" name="Graphic 20" descr="Streamers outline">
            <a:extLst>
              <a:ext uri="{FF2B5EF4-FFF2-40B4-BE49-F238E27FC236}">
                <a16:creationId xmlns:a16="http://schemas.microsoft.com/office/drawing/2014/main" id="{94B0544E-2197-BDE1-EC9A-410EF55AD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49521" y="2065315"/>
            <a:ext cx="914400" cy="914400"/>
          </a:xfrm>
          <a:prstGeom prst="rect">
            <a:avLst/>
          </a:prstGeom>
        </p:spPr>
      </p:pic>
      <p:pic>
        <p:nvPicPr>
          <p:cNvPr id="22" name="Graphic 21" descr="Streamers outline">
            <a:extLst>
              <a:ext uri="{FF2B5EF4-FFF2-40B4-BE49-F238E27FC236}">
                <a16:creationId xmlns:a16="http://schemas.microsoft.com/office/drawing/2014/main" id="{57D80F55-0E1F-6990-0483-0F51CC78F3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92464" y="3740911"/>
            <a:ext cx="914400" cy="914400"/>
          </a:xfrm>
          <a:prstGeom prst="rect">
            <a:avLst/>
          </a:prstGeom>
        </p:spPr>
      </p:pic>
      <p:pic>
        <p:nvPicPr>
          <p:cNvPr id="23" name="Graphic 22" descr="Streamers outline">
            <a:extLst>
              <a:ext uri="{FF2B5EF4-FFF2-40B4-BE49-F238E27FC236}">
                <a16:creationId xmlns:a16="http://schemas.microsoft.com/office/drawing/2014/main" id="{191A5B16-2409-C96D-1F7E-5C3D98E0A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4349" y="5700699"/>
            <a:ext cx="914400" cy="914400"/>
          </a:xfrm>
          <a:prstGeom prst="rect">
            <a:avLst/>
          </a:prstGeom>
        </p:spPr>
      </p:pic>
      <p:pic>
        <p:nvPicPr>
          <p:cNvPr id="24" name="Graphic 23" descr="Streamers outline">
            <a:extLst>
              <a:ext uri="{FF2B5EF4-FFF2-40B4-BE49-F238E27FC236}">
                <a16:creationId xmlns:a16="http://schemas.microsoft.com/office/drawing/2014/main" id="{402775A0-B010-5C7C-7572-9BCB96ABDC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5762" y="5512859"/>
            <a:ext cx="914400" cy="914400"/>
          </a:xfrm>
          <a:prstGeom prst="rect">
            <a:avLst/>
          </a:prstGeom>
        </p:spPr>
      </p:pic>
      <p:pic>
        <p:nvPicPr>
          <p:cNvPr id="25" name="Graphic 24" descr="Streamers with solid fill">
            <a:extLst>
              <a:ext uri="{FF2B5EF4-FFF2-40B4-BE49-F238E27FC236}">
                <a16:creationId xmlns:a16="http://schemas.microsoft.com/office/drawing/2014/main" id="{9ED05296-A8A2-9B22-C06F-880B1058A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5683" y="5720817"/>
            <a:ext cx="914400" cy="914400"/>
          </a:xfrm>
          <a:prstGeom prst="rect">
            <a:avLst/>
          </a:prstGeom>
        </p:spPr>
      </p:pic>
      <p:pic>
        <p:nvPicPr>
          <p:cNvPr id="26" name="Graphic 25" descr="Streamers with solid fill">
            <a:extLst>
              <a:ext uri="{FF2B5EF4-FFF2-40B4-BE49-F238E27FC236}">
                <a16:creationId xmlns:a16="http://schemas.microsoft.com/office/drawing/2014/main" id="{923C02E0-B91C-E051-2466-D263C854E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66686" y="21819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186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859FAC4F-7711-A293-8BC8-0A6D0AB1D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551" y="1182196"/>
            <a:ext cx="11522074" cy="449360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" name="Slide Number Placeholder 1" hidden="1">
            <a:extLst>
              <a:ext uri="{FF2B5EF4-FFF2-40B4-BE49-F238E27FC236}">
                <a16:creationId xmlns:a16="http://schemas.microsoft.com/office/drawing/2014/main" id="{D8999922-252D-A80B-9882-23B787D1D8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43920" y="6153579"/>
            <a:ext cx="636727" cy="374400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7B3CB1A8-7FFF-71CC-C060-4579525D1C2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307782" y="6157899"/>
            <a:ext cx="836138" cy="370080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3C53BCE9-337F-3E47-AE42-951419360516}" type="datetime1">
              <a:rPr lang="en-US" smtClean="0"/>
              <a:pPr>
                <a:spcAft>
                  <a:spcPts val="600"/>
                </a:spcAft>
              </a:pPr>
              <a:t>4/4/2024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31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99AD91-1C25-A888-150E-FB5D45911B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L" dirty="0"/>
              <a:t>Challenges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387F4-0BB1-1FBB-D433-A2FC889D78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NL" dirty="0"/>
              <a:t>Indirect and non-linear relationships</a:t>
            </a:r>
          </a:p>
          <a:p>
            <a:endParaRPr lang="en-NL" dirty="0"/>
          </a:p>
          <a:p>
            <a:r>
              <a:rPr lang="en-NL" dirty="0"/>
              <a:t>Baselines, delays, redundancies and feedback loops</a:t>
            </a:r>
          </a:p>
          <a:p>
            <a:pPr marL="0" indent="0">
              <a:buNone/>
            </a:pPr>
            <a:endParaRPr lang="en-NL" dirty="0"/>
          </a:p>
          <a:p>
            <a:endParaRPr lang="en-NL" dirty="0"/>
          </a:p>
          <a:p>
            <a:r>
              <a:rPr lang="en-NL" dirty="0"/>
              <a:t>Intra- and interexperimental variability</a:t>
            </a:r>
          </a:p>
          <a:p>
            <a:endParaRPr lang="en-NL" dirty="0"/>
          </a:p>
          <a:p>
            <a:r>
              <a:rPr lang="en-NL" dirty="0"/>
              <a:t>Intra- and interindividual variability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370BB-894A-9D52-E89F-B020E8330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98668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9E9373-E865-7B9A-71EE-3ABB291979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569" y="1484333"/>
            <a:ext cx="11875477" cy="1253617"/>
          </a:xfrm>
        </p:spPr>
        <p:txBody>
          <a:bodyPr/>
          <a:lstStyle/>
          <a:p>
            <a:pPr algn="ctr"/>
            <a:br>
              <a:rPr lang="en-NL" sz="3200" dirty="0"/>
            </a:br>
            <a:r>
              <a:rPr lang="en-NL" sz="3200" dirty="0"/>
              <a:t>Indirect and non-linear relationships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B6925-C43A-6E61-BFB5-9189E5D82B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96987" y="1930351"/>
            <a:ext cx="9601200" cy="3443316"/>
          </a:xfrm>
        </p:spPr>
        <p:txBody>
          <a:bodyPr/>
          <a:lstStyle/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r>
              <a:rPr lang="en-NL" dirty="0"/>
              <a:t>Cardiotoxicity related to oxidative stress</a:t>
            </a:r>
          </a:p>
          <a:p>
            <a:pPr algn="ctr"/>
            <a:endParaRPr lang="en-NL" dirty="0"/>
          </a:p>
          <a:p>
            <a:pPr algn="ctr"/>
            <a:endParaRPr lang="en-NL" dirty="0"/>
          </a:p>
          <a:p>
            <a:pPr algn="ctr"/>
            <a:endParaRPr lang="en-NL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E775614-72A7-4989-E196-8BF3A3674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94" y="3845169"/>
            <a:ext cx="4286251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597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7DBBDC-8CEB-A61D-1007-783958CE111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58588" y="6153150"/>
            <a:ext cx="636587" cy="374650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FF501-6088-CAFA-B73D-49713AA2A68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358563" y="6157913"/>
            <a:ext cx="836612" cy="369887"/>
          </a:xfrm>
          <a:prstGeom prst="rect">
            <a:avLst/>
          </a:prstGeom>
        </p:spPr>
        <p:txBody>
          <a:bodyPr/>
          <a:lstStyle/>
          <a:p>
            <a:fld id="{5DB2CB60-441B-0E41-A3BC-52B9FA1F04A5}" type="datetime1">
              <a:rPr lang="en-US" smtClean="0"/>
              <a:t>4/4/2024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5321CD-EBD8-81EB-A97B-58F8A8003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818011" y="1137648"/>
            <a:ext cx="8269696" cy="45827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2E2091-7313-FA31-A9DA-F615C519D5D3}"/>
              </a:ext>
            </a:extLst>
          </p:cNvPr>
          <p:cNvSpPr txBox="1"/>
          <p:nvPr/>
        </p:nvSpPr>
        <p:spPr>
          <a:xfrm>
            <a:off x="2154582" y="422031"/>
            <a:ext cx="759655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Overview of the ALTERNATIVE project</a:t>
            </a:r>
          </a:p>
        </p:txBody>
      </p:sp>
    </p:spTree>
    <p:extLst>
      <p:ext uri="{BB962C8B-B14F-4D97-AF65-F5344CB8AC3E}">
        <p14:creationId xmlns:p14="http://schemas.microsoft.com/office/powerpoint/2010/main" val="2368825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0418503-7F6B-7105-33CA-2EE942F840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br>
              <a:rPr lang="en-NL" i="1" dirty="0"/>
            </a:br>
            <a:r>
              <a:rPr lang="en-NL" i="1" dirty="0"/>
              <a:t>Advanced in vitro </a:t>
            </a:r>
            <a:r>
              <a:rPr lang="en-NL" dirty="0"/>
              <a:t>model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865AD4A-DDAE-590F-5917-2CAC739D99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7512" y="1664209"/>
            <a:ext cx="5277842" cy="4238714"/>
          </a:xfrm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b="0" dirty="0" err="1"/>
              <a:t>hiPSC</a:t>
            </a:r>
            <a:r>
              <a:rPr lang="en-US" sz="1800" b="0" dirty="0"/>
              <a:t>-CMs + HCAECs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3D-structure in bioreactor, </a:t>
            </a:r>
            <a:r>
              <a:rPr lang="en-US" sz="1800" b="0" i="1" dirty="0"/>
              <a:t>scaffolds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Heart physiology is maintained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Electrodes for beating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Constant fluid flow allows chronic exposure</a:t>
            </a:r>
          </a:p>
          <a:p>
            <a:pPr lvl="1"/>
            <a:endParaRPr lang="en-US" sz="1800" b="0" dirty="0"/>
          </a:p>
          <a:p>
            <a:pPr lvl="1"/>
            <a:endParaRPr lang="en-US" sz="1800" b="0" dirty="0"/>
          </a:p>
          <a:p>
            <a:endPara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Outcome measures: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Mechanistic analysis and biomarkers of effect (omics)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Oxidative stress (ROS content)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Cell viability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Mitochondrial dysfunction (mitochondrial metabolic activity)</a:t>
            </a:r>
          </a:p>
          <a:p>
            <a:endParaRPr lang="en-NL" sz="1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9035D2-33C9-F03D-95FD-C5FEECBC6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DDDBB-8B87-FFA4-65C6-42E1A65D01E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DB2CB60-441B-0E41-A3BC-52B9FA1F04A5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849A6D-ACC4-D385-D5FC-99D604204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F0020F-AC77-F9BC-5B52-9F3B53674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638" y="464236"/>
            <a:ext cx="4098144" cy="557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14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>
            <a:extLst>
              <a:ext uri="{FF2B5EF4-FFF2-40B4-BE49-F238E27FC236}">
                <a16:creationId xmlns:a16="http://schemas.microsoft.com/office/drawing/2014/main" id="{ACCF74B6-3D88-4E4D-D42A-021CDF5F5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78" y="1209370"/>
            <a:ext cx="3635375" cy="1080000"/>
          </a:xfrm>
        </p:spPr>
        <p:txBody>
          <a:bodyPr/>
          <a:lstStyle/>
          <a:p>
            <a:pPr algn="ctr"/>
            <a:r>
              <a:rPr lang="en-US" dirty="0"/>
              <a:t>Adverse Outcome Pathway for Cardiotoxicity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B9E4FB-925C-9057-DCD0-3278588E2A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0253" y="1793163"/>
            <a:ext cx="3636000" cy="4238714"/>
          </a:xfrm>
        </p:spPr>
        <p:txBody>
          <a:bodyPr anchor="b">
            <a:normAutofit/>
          </a:bodyPr>
          <a:lstStyle/>
          <a:p>
            <a:pPr algn="ctr">
              <a:spcAft>
                <a:spcPts val="600"/>
              </a:spcAft>
            </a:pPr>
            <a:endParaRPr lang="en-NL" dirty="0"/>
          </a:p>
          <a:p>
            <a:pPr algn="ctr">
              <a:spcAft>
                <a:spcPts val="600"/>
              </a:spcAft>
            </a:pPr>
            <a:endParaRPr lang="en-NL" dirty="0"/>
          </a:p>
          <a:p>
            <a:pPr algn="ctr">
              <a:spcAft>
                <a:spcPts val="600"/>
              </a:spcAft>
            </a:pPr>
            <a:endParaRPr lang="en-NL" dirty="0"/>
          </a:p>
          <a:p>
            <a:pPr algn="ctr">
              <a:spcAft>
                <a:spcPts val="600"/>
              </a:spcAft>
            </a:pPr>
            <a:r>
              <a:rPr lang="en-NL" dirty="0"/>
              <a:t>Framework for understanding cardiotoxic mechanisms</a:t>
            </a:r>
          </a:p>
          <a:p>
            <a:pPr algn="ctr">
              <a:spcAft>
                <a:spcPts val="600"/>
              </a:spcAft>
            </a:pPr>
            <a:endParaRPr lang="en-NL" dirty="0"/>
          </a:p>
          <a:p>
            <a:pPr algn="ctr">
              <a:spcAft>
                <a:spcPts val="600"/>
              </a:spcAft>
            </a:pPr>
            <a:endParaRPr lang="en-NL" dirty="0"/>
          </a:p>
          <a:p>
            <a:pPr>
              <a:spcAft>
                <a:spcPts val="600"/>
              </a:spcAft>
            </a:pPr>
            <a:endParaRPr lang="en-NL" dirty="0"/>
          </a:p>
          <a:p>
            <a:pPr>
              <a:spcAft>
                <a:spcPts val="600"/>
              </a:spcAft>
            </a:pP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2CF86C-7C9A-026C-C3F8-D6993B47A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920" y="6153579"/>
            <a:ext cx="636727" cy="3744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E17C1-8821-F713-7B40-392D7BD17CA3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307782" y="6157899"/>
            <a:ext cx="836138" cy="3700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2CB60-441B-0E41-A3BC-52B9FA1F04A5}" type="datetime1">
              <a:rPr lang="en-US" smtClean="0"/>
              <a:pPr>
                <a:spcAft>
                  <a:spcPts val="600"/>
                </a:spcAft>
              </a:pPr>
              <a:t>4/4/2024</a:t>
            </a:fld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2ACC32-EF70-3ECF-9EFE-BC6A5775F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253" y="1032415"/>
            <a:ext cx="8131980" cy="1345983"/>
          </a:xfrm>
          <a:prstGeom prst="rect">
            <a:avLst/>
          </a:prstGeom>
        </p:spPr>
      </p:pic>
      <p:sp>
        <p:nvSpPr>
          <p:cNvPr id="6" name="Abgerundete rechteckige Legende 5">
            <a:extLst>
              <a:ext uri="{FF2B5EF4-FFF2-40B4-BE49-F238E27FC236}">
                <a16:creationId xmlns:a16="http://schemas.microsoft.com/office/drawing/2014/main" id="{F6A2B65A-829D-3C56-6C7B-425984F3C026}"/>
              </a:ext>
            </a:extLst>
          </p:cNvPr>
          <p:cNvSpPr/>
          <p:nvPr/>
        </p:nvSpPr>
        <p:spPr>
          <a:xfrm>
            <a:off x="7538500" y="85993"/>
            <a:ext cx="3499679" cy="1265377"/>
          </a:xfrm>
          <a:prstGeom prst="wedgeRoundRectCallout">
            <a:avLst>
              <a:gd name="adj1" fmla="val -78455"/>
              <a:gd name="adj2" fmla="val 102336"/>
              <a:gd name="adj3" fmla="val 16667"/>
            </a:avLst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4EDD1C6-34EB-1D08-1DED-DCD31154B9F1}"/>
              </a:ext>
            </a:extLst>
          </p:cNvPr>
          <p:cNvSpPr txBox="1"/>
          <p:nvPr/>
        </p:nvSpPr>
        <p:spPr>
          <a:xfrm>
            <a:off x="7652316" y="252219"/>
            <a:ext cx="32651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41750" indent="-141750">
              <a:buFont typeface=".PingFang SC Regular"/>
              <a:buChar char="！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High metabolic demand generating ROS</a:t>
            </a:r>
          </a:p>
          <a:p>
            <a:pPr marL="141750" indent="-141750">
              <a:buFont typeface=".PingFang SC Regular"/>
              <a:buChar char="！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Limited antioxidant capacity of CMs</a:t>
            </a:r>
          </a:p>
          <a:p>
            <a:pPr marL="141750" indent="-141750">
              <a:buFont typeface=".PingFang SC Regular"/>
              <a:buChar char="！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Limited regenerative capacity of CMs</a:t>
            </a:r>
          </a:p>
          <a:p>
            <a:pPr marL="141750" indent="-141750">
              <a:buFont typeface=".PingFang SC Regular"/>
              <a:buChar char="！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Accelerated with age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47C90E4-34B7-564F-355A-BDD4C4367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6116" y="3429000"/>
            <a:ext cx="7772400" cy="321927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C24362F-69A4-538F-D9DA-804ADDE29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6432" y="462274"/>
            <a:ext cx="7321069" cy="6300403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6A25FC40-0AF5-DB19-23C1-6510D87AEFEB}"/>
              </a:ext>
            </a:extLst>
          </p:cNvPr>
          <p:cNvSpPr/>
          <p:nvPr/>
        </p:nvSpPr>
        <p:spPr>
          <a:xfrm>
            <a:off x="12286432" y="252219"/>
            <a:ext cx="7321069" cy="3050818"/>
          </a:xfrm>
          <a:prstGeom prst="rect">
            <a:avLst/>
          </a:prstGeom>
          <a:gradFill flip="none" rotWithShape="1">
            <a:gsLst>
              <a:gs pos="95000">
                <a:schemeClr val="bg1">
                  <a:alpha val="65948"/>
                </a:schemeClr>
              </a:gs>
              <a:gs pos="74000">
                <a:schemeClr val="bg1"/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2D0AC1E-A120-B335-6316-F802B86B8931}"/>
              </a:ext>
            </a:extLst>
          </p:cNvPr>
          <p:cNvSpPr/>
          <p:nvPr/>
        </p:nvSpPr>
        <p:spPr>
          <a:xfrm rot="10800000">
            <a:off x="12286430" y="4889241"/>
            <a:ext cx="7321069" cy="1873436"/>
          </a:xfrm>
          <a:prstGeom prst="rect">
            <a:avLst/>
          </a:prstGeom>
          <a:gradFill flip="none" rotWithShape="1">
            <a:gsLst>
              <a:gs pos="95000">
                <a:schemeClr val="bg1">
                  <a:alpha val="65948"/>
                </a:schemeClr>
              </a:gs>
              <a:gs pos="74000">
                <a:schemeClr val="bg1"/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599472D-0DF9-D45F-ADDA-9C3C3336592A}"/>
              </a:ext>
            </a:extLst>
          </p:cNvPr>
          <p:cNvSpPr txBox="1"/>
          <p:nvPr/>
        </p:nvSpPr>
        <p:spPr>
          <a:xfrm>
            <a:off x="15946964" y="1423831"/>
            <a:ext cx="51296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.</a:t>
            </a:r>
          </a:p>
          <a:p>
            <a:r>
              <a:rPr lang="en-US" sz="1600" dirty="0"/>
              <a:t>.</a:t>
            </a:r>
          </a:p>
          <a:p>
            <a:r>
              <a:rPr lang="en-US" sz="1600" dirty="0"/>
              <a:t>.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4D5FC436-6AA0-09A5-0B01-E129536D5C1B}"/>
              </a:ext>
            </a:extLst>
          </p:cNvPr>
          <p:cNvSpPr txBox="1"/>
          <p:nvPr/>
        </p:nvSpPr>
        <p:spPr>
          <a:xfrm>
            <a:off x="15946964" y="5113191"/>
            <a:ext cx="51296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.</a:t>
            </a:r>
          </a:p>
          <a:p>
            <a:r>
              <a:rPr lang="en-US" sz="1600" dirty="0"/>
              <a:t>.</a:t>
            </a:r>
          </a:p>
          <a:p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14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0886-4AA6-1B50-D3E2-E3BA69A5D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4739" y="786667"/>
            <a:ext cx="10159181" cy="1253617"/>
          </a:xfrm>
        </p:spPr>
        <p:txBody>
          <a:bodyPr/>
          <a:lstStyle/>
          <a:p>
            <a:pPr algn="ctr"/>
            <a:r>
              <a:rPr lang="en-NL" dirty="0"/>
              <a:t>Negative control (saccharin, not cardiotoxic)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9BA6A8-FEF0-7D44-7E8F-A27618177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E4CF2-44F1-EC86-AF20-5E1A57D1A57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DB2CB60-441B-0E41-A3BC-52B9FA1F04A5}" type="datetime1">
              <a:rPr lang="en-US" smtClean="0"/>
              <a:t>4/4/2024</a:t>
            </a:fld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D077A2C-A422-45DF-6628-595BD792A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758" y="1505244"/>
            <a:ext cx="5562889" cy="384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D0CA8E16-913A-64F0-7605-8334862E6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3" y="1505243"/>
            <a:ext cx="5926366" cy="384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864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0886-4AA6-1B50-D3E2-E3BA69A5D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38" y="759826"/>
            <a:ext cx="3635375" cy="1080000"/>
          </a:xfrm>
        </p:spPr>
        <p:txBody>
          <a:bodyPr/>
          <a:lstStyle/>
          <a:p>
            <a:pPr algn="ctr"/>
            <a:r>
              <a:rPr lang="en-NL" dirty="0"/>
              <a:t>Positive control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88CAE6-D0E5-F6D2-EF7C-E7AA8FF1C3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938" y="1309643"/>
            <a:ext cx="3636000" cy="4238714"/>
          </a:xfrm>
        </p:spPr>
        <p:txBody>
          <a:bodyPr/>
          <a:lstStyle/>
          <a:p>
            <a:pPr algn="ctr"/>
            <a:r>
              <a:rPr lang="en-NL" dirty="0"/>
              <a:t>Doxorubicin (cardiotoxic)</a:t>
            </a:r>
          </a:p>
          <a:p>
            <a:endParaRPr lang="en-NL" dirty="0"/>
          </a:p>
          <a:p>
            <a:endParaRPr lang="en-NL" dirty="0"/>
          </a:p>
          <a:p>
            <a:endParaRPr lang="en-NL" dirty="0"/>
          </a:p>
          <a:p>
            <a:endParaRPr lang="en-NL" dirty="0"/>
          </a:p>
          <a:p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9BA6A8-FEF0-7D44-7E8F-A27618177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E4CF2-44F1-EC86-AF20-5E1A57D1A57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DB2CB60-441B-0E41-A3BC-52B9FA1F04A5}" type="datetime1">
              <a:rPr lang="en-US" smtClean="0"/>
              <a:t>4/4/2024</a:t>
            </a:fld>
            <a:endParaRPr lang="en-US" dirty="0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5BAD9370-A778-BA1D-5492-2E4B4B4EB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052" y="3429000"/>
            <a:ext cx="5590320" cy="335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9E9E8A4F-1335-05FB-B30B-FD1BD4FF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052" y="162730"/>
            <a:ext cx="5590318" cy="335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281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88CAE6-D0E5-F6D2-EF7C-E7AA8FF1C3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4846" y="1141099"/>
            <a:ext cx="3636000" cy="4238714"/>
          </a:xfrm>
        </p:spPr>
        <p:txBody>
          <a:bodyPr/>
          <a:lstStyle/>
          <a:p>
            <a:pPr algn="ctr"/>
            <a:r>
              <a:rPr lang="en-NL" dirty="0"/>
              <a:t>Amitryptiline (cardiotoxic)</a:t>
            </a:r>
          </a:p>
          <a:p>
            <a:endParaRPr lang="en-NL" dirty="0"/>
          </a:p>
          <a:p>
            <a:endParaRPr lang="en-NL" dirty="0"/>
          </a:p>
          <a:p>
            <a:endParaRPr lang="en-NL" dirty="0"/>
          </a:p>
          <a:p>
            <a:endParaRPr lang="en-NL" dirty="0"/>
          </a:p>
          <a:p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9BA6A8-FEF0-7D44-7E8F-A27618177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E4CF2-44F1-EC86-AF20-5E1A57D1A57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DB2CB60-441B-0E41-A3BC-52B9FA1F04A5}" type="datetime1">
              <a:rPr lang="en-US" smtClean="0"/>
              <a:t>4/4/2024</a:t>
            </a:fld>
            <a:endParaRPr lang="en-US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C91FBAC6-AA17-C371-63E2-DCB7E0838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667" y="3260456"/>
            <a:ext cx="5715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64A515B9-7F30-620C-F681-3679BC8E6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343" y="0"/>
            <a:ext cx="5600700" cy="336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089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88CAE6-D0E5-F6D2-EF7C-E7AA8FF1C3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928" y="1212284"/>
            <a:ext cx="3636000" cy="4238714"/>
          </a:xfrm>
        </p:spPr>
        <p:txBody>
          <a:bodyPr/>
          <a:lstStyle/>
          <a:p>
            <a:pPr algn="ctr"/>
            <a:r>
              <a:rPr lang="en-NL" dirty="0"/>
              <a:t>Rotenone (cardiotoxic)</a:t>
            </a:r>
          </a:p>
          <a:p>
            <a:endParaRPr lang="en-NL" dirty="0"/>
          </a:p>
          <a:p>
            <a:endParaRPr lang="en-NL" dirty="0"/>
          </a:p>
          <a:p>
            <a:endParaRPr lang="en-NL" dirty="0"/>
          </a:p>
          <a:p>
            <a:endParaRPr lang="en-NL" dirty="0"/>
          </a:p>
          <a:p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9BA6A8-FEF0-7D44-7E8F-A27618177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E4CF2-44F1-EC86-AF20-5E1A57D1A57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DB2CB60-441B-0E41-A3BC-52B9FA1F04A5}" type="datetime1">
              <a:rPr lang="en-US" smtClean="0"/>
              <a:t>4/4/2024</a:t>
            </a:fld>
            <a:endParaRPr lang="en-US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FA36272-E0AC-1785-91BC-A1F8AE7E1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655" y="3331641"/>
            <a:ext cx="5483538" cy="3290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626A7E33-F674-BCE7-AA3B-F28B573C6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655" y="253722"/>
            <a:ext cx="5292130" cy="317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044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85DFB2-7BB7-0CFF-A34E-4A5B1DF6A8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L" dirty="0"/>
              <a:t>Complexities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A01AE5-450F-99D2-08D8-CA2A3030A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A52AFD9-4688-6CF0-1646-03A9AC99D42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AAEE9AC-D924-2A4F-862E-741808895786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E6C50B1-D8C0-5F16-2BC2-5B5D2D7C8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665A03-EEBE-754C-D813-629E64FB35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NL" dirty="0"/>
              <a:t>Different mechanisms of toxicity</a:t>
            </a:r>
          </a:p>
          <a:p>
            <a:endParaRPr lang="en-NL" dirty="0"/>
          </a:p>
          <a:p>
            <a:r>
              <a:rPr lang="en-NL" dirty="0"/>
              <a:t>Different pathways to ROS production</a:t>
            </a:r>
          </a:p>
          <a:p>
            <a:endParaRPr lang="en-NL" dirty="0"/>
          </a:p>
          <a:p>
            <a:r>
              <a:rPr lang="en-NL" dirty="0"/>
              <a:t>Not always directly linked to cell death</a:t>
            </a:r>
          </a:p>
        </p:txBody>
      </p:sp>
    </p:spTree>
    <p:extLst>
      <p:ext uri="{BB962C8B-B14F-4D97-AF65-F5344CB8AC3E}">
        <p14:creationId xmlns:p14="http://schemas.microsoft.com/office/powerpoint/2010/main" val="1748413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30EAD-D309-BB70-49FC-B376D12E2F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L" dirty="0"/>
              <a:t>Solutions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B82633-F839-7DD0-0215-AE6A3A1C3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20029-6E76-84BF-53E5-FF5BA8346E3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DB2CB60-441B-0E41-A3BC-52B9FA1F04A5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0D3E3-7A71-3A31-DE8A-76E2012F4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AD6B0F-5995-087D-3646-B578154194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NL" dirty="0"/>
              <a:t>Adverse Outcome Networks</a:t>
            </a:r>
          </a:p>
          <a:p>
            <a:pPr marL="0" indent="0">
              <a:buNone/>
            </a:pPr>
            <a:endParaRPr lang="en-NL" dirty="0"/>
          </a:p>
          <a:p>
            <a:r>
              <a:rPr lang="en-NL" dirty="0"/>
              <a:t>Multiple measurements (omics)</a:t>
            </a:r>
          </a:p>
          <a:p>
            <a:endParaRPr lang="en-NL" dirty="0"/>
          </a:p>
          <a:p>
            <a:r>
              <a:rPr lang="en-NL" dirty="0"/>
              <a:t>A deep understanding of the </a:t>
            </a:r>
            <a:r>
              <a:rPr lang="en-NL" i="1" dirty="0"/>
              <a:t>in vitro</a:t>
            </a:r>
            <a:r>
              <a:rPr lang="en-NL" dirty="0"/>
              <a:t> system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80894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9E9373-E865-7B9A-71EE-3ABB291979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569" y="1484333"/>
            <a:ext cx="11875477" cy="1253617"/>
          </a:xfrm>
        </p:spPr>
        <p:txBody>
          <a:bodyPr/>
          <a:lstStyle/>
          <a:p>
            <a:pPr algn="ctr"/>
            <a:br>
              <a:rPr lang="en-NL" sz="3200" dirty="0"/>
            </a:br>
            <a:r>
              <a:rPr lang="en-NL" sz="3200" dirty="0"/>
              <a:t>Variability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B6925-C43A-6E61-BFB5-9189E5D82B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96987" y="1930351"/>
            <a:ext cx="9601200" cy="3443316"/>
          </a:xfrm>
        </p:spPr>
        <p:txBody>
          <a:bodyPr/>
          <a:lstStyle/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r>
              <a:rPr lang="en-NL" dirty="0"/>
              <a:t>Inter- versus intraspecies</a:t>
            </a:r>
          </a:p>
          <a:p>
            <a:pPr algn="ctr"/>
            <a:endParaRPr lang="en-NL" dirty="0"/>
          </a:p>
          <a:p>
            <a:pPr algn="ctr"/>
            <a:endParaRPr lang="en-NL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B72430-63F9-1C16-704B-CA987FF98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080" y="5445035"/>
            <a:ext cx="2743200" cy="749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E543C4-D841-04C2-B481-3D52F3244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5364" y="5311685"/>
            <a:ext cx="1905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57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EE6F07-ABFD-6666-8BA9-EFF5DBD69D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58588" y="6153150"/>
            <a:ext cx="636587" cy="374650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475F4-B357-63F7-EA33-C06445947AE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358563" y="6157913"/>
            <a:ext cx="836612" cy="369887"/>
          </a:xfrm>
          <a:prstGeom prst="rect">
            <a:avLst/>
          </a:prstGeom>
        </p:spPr>
        <p:txBody>
          <a:bodyPr/>
          <a:lstStyle/>
          <a:p>
            <a:fld id="{5DB2CB60-441B-0E41-A3BC-52B9FA1F04A5}" type="datetime1">
              <a:rPr lang="en-US" smtClean="0"/>
              <a:t>4/4/2024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B3593E-F55D-12DE-3B2A-A2BA24E56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276" y="1551556"/>
            <a:ext cx="9769314" cy="49762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8FE3DA-EEEE-2801-3F16-CFC20D8F5119}"/>
              </a:ext>
            </a:extLst>
          </p:cNvPr>
          <p:cNvSpPr txBox="1"/>
          <p:nvPr/>
        </p:nvSpPr>
        <p:spPr>
          <a:xfrm>
            <a:off x="1957754" y="351692"/>
            <a:ext cx="828821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Bovine organoids to inform the </a:t>
            </a:r>
            <a:r>
              <a:rPr lang="en-NL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silico</a:t>
            </a:r>
            <a:r>
              <a:rPr lang="en-NL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cow</a:t>
            </a:r>
          </a:p>
        </p:txBody>
      </p:sp>
    </p:spTree>
    <p:extLst>
      <p:ext uri="{BB962C8B-B14F-4D97-AF65-F5344CB8AC3E}">
        <p14:creationId xmlns:p14="http://schemas.microsoft.com/office/powerpoint/2010/main" val="2632395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microscope&#10;&#10;Description automatically generated">
            <a:extLst>
              <a:ext uri="{FF2B5EF4-FFF2-40B4-BE49-F238E27FC236}">
                <a16:creationId xmlns:a16="http://schemas.microsoft.com/office/drawing/2014/main" id="{E20460D7-6FC9-149B-4936-27FDFCAC9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" y="-1"/>
            <a:ext cx="12190657" cy="686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2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and white table with black text&#10;&#10;Description automatically generated">
            <a:extLst>
              <a:ext uri="{FF2B5EF4-FFF2-40B4-BE49-F238E27FC236}">
                <a16:creationId xmlns:a16="http://schemas.microsoft.com/office/drawing/2014/main" id="{2F1D0F05-4936-02B1-8FD7-3A9E089AA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906" y="1899139"/>
            <a:ext cx="9671362" cy="39803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851373-FCFF-1F97-CF3D-228ED1B1288B}"/>
              </a:ext>
            </a:extLst>
          </p:cNvPr>
          <p:cNvSpPr txBox="1"/>
          <p:nvPr/>
        </p:nvSpPr>
        <p:spPr>
          <a:xfrm>
            <a:off x="2967525" y="763065"/>
            <a:ext cx="626012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Metabolically active cells</a:t>
            </a:r>
          </a:p>
        </p:txBody>
      </p:sp>
    </p:spTree>
    <p:extLst>
      <p:ext uri="{BB962C8B-B14F-4D97-AF65-F5344CB8AC3E}">
        <p14:creationId xmlns:p14="http://schemas.microsoft.com/office/powerpoint/2010/main" val="2716446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different colored lines&#10;&#10;Description automatically generated with medium confidence">
            <a:extLst>
              <a:ext uri="{FF2B5EF4-FFF2-40B4-BE49-F238E27FC236}">
                <a16:creationId xmlns:a16="http://schemas.microsoft.com/office/drawing/2014/main" id="{9771A910-E0B0-ACDF-5C4A-9B2971BC7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415" y="1506903"/>
            <a:ext cx="7434761" cy="4729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F53AE6-0BB5-1F3E-2F22-D0E7A9CBCBDC}"/>
              </a:ext>
            </a:extLst>
          </p:cNvPr>
          <p:cNvSpPr txBox="1"/>
          <p:nvPr/>
        </p:nvSpPr>
        <p:spPr>
          <a:xfrm>
            <a:off x="3786555" y="422031"/>
            <a:ext cx="371621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Midazolam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47BF7B-5060-609C-F326-1C7FCE0EC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445" y="6297893"/>
            <a:ext cx="6837729" cy="5927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075146-5DAF-7BAC-D976-18B19AFC1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445" y="5866386"/>
            <a:ext cx="6837730" cy="43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87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85DFB2-7BB7-0CFF-A34E-4A5B1DF6A8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L" dirty="0"/>
              <a:t>Complexities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A01AE5-450F-99D2-08D8-CA2A3030A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A52AFD9-4688-6CF0-1646-03A9AC99D42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AAEE9AC-D924-2A4F-862E-741808895786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E6C50B1-D8C0-5F16-2BC2-5B5D2D7C8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665A03-EEBE-754C-D813-629E64FB35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NL" dirty="0"/>
              <a:t>Intraindividual variability</a:t>
            </a:r>
          </a:p>
          <a:p>
            <a:endParaRPr lang="en-NL" dirty="0"/>
          </a:p>
          <a:p>
            <a:r>
              <a:rPr lang="en-NL" dirty="0"/>
              <a:t>Experimental variability</a:t>
            </a:r>
          </a:p>
          <a:p>
            <a:endParaRPr lang="en-NL" dirty="0"/>
          </a:p>
          <a:p>
            <a:r>
              <a:rPr lang="en-NL" dirty="0"/>
              <a:t>Unknown pathways</a:t>
            </a:r>
          </a:p>
        </p:txBody>
      </p:sp>
    </p:spTree>
    <p:extLst>
      <p:ext uri="{BB962C8B-B14F-4D97-AF65-F5344CB8AC3E}">
        <p14:creationId xmlns:p14="http://schemas.microsoft.com/office/powerpoint/2010/main" val="1110823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30EAD-D309-BB70-49FC-B376D12E2F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L" dirty="0"/>
              <a:t>Solutions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B82633-F839-7DD0-0215-AE6A3A1C3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20029-6E76-84BF-53E5-FF5BA8346E3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DB2CB60-441B-0E41-A3BC-52B9FA1F04A5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0D3E3-7A71-3A31-DE8A-76E2012F4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AD6B0F-5995-087D-3646-B578154194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NL" dirty="0"/>
              <a:t>Standardisation</a:t>
            </a:r>
          </a:p>
          <a:p>
            <a:pPr marL="0" indent="0">
              <a:buNone/>
            </a:pPr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442077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8A8CD9B-C2B1-AAEF-1974-3022E1A02A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L" dirty="0"/>
              <a:t>Acknowledgements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E1F2D0-AAED-6C78-79E6-99B08B23F4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CE1C52-0841-445F-4497-11DE5EB50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E621499-B4C7-0984-EF5B-51406487E47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AAEE9AC-D924-2A4F-862E-741808895786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3294CA3-222C-88A6-39C1-2954C45BA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94325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199C5D-DBDD-F6EE-85E8-3E6A5604F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134AE4-3F39-4D5C-00F6-B90828FF11E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C53BCE9-337F-3E47-AE42-951419360516}" type="datetime1">
              <a:rPr lang="en-US" smtClean="0"/>
              <a:t>4/4/2024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68930-A8ED-D350-F64C-7C31FCC26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579939-0EF4-4B6E-17C5-C196673B2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7"/>
            <a:ext cx="12195175" cy="685336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B0301FE-1009-69EA-9BC9-21C4FCE2DA66}"/>
              </a:ext>
            </a:extLst>
          </p:cNvPr>
          <p:cNvGrpSpPr/>
          <p:nvPr/>
        </p:nvGrpSpPr>
        <p:grpSpPr>
          <a:xfrm>
            <a:off x="6575542" y="1677493"/>
            <a:ext cx="1348486" cy="4476086"/>
            <a:chOff x="6575542" y="1677493"/>
            <a:chExt cx="1348486" cy="447608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48691C7-1138-2EB8-CDBE-200BF169A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5542" y="3211747"/>
              <a:ext cx="1348485" cy="134848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6376F09-80EA-DAE6-975E-A53514ECC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03146" y="3704202"/>
              <a:ext cx="313666" cy="29836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D08966D-8C7A-0900-4FC6-2E572CAEC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5542" y="1677493"/>
              <a:ext cx="1348485" cy="134848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85282FA-A407-CD03-A91A-2F320EC83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26586" y="2220349"/>
              <a:ext cx="290226" cy="28586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81ED9EA-CD28-699C-48CD-A046DA588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75543" y="4805094"/>
              <a:ext cx="1348485" cy="134848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85C2CCC-BB35-5E3B-A012-9512BD4B6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28824" y="5330825"/>
              <a:ext cx="285750" cy="257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8433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andora's box | Created for Textures for Layers Challenge #6… | Flickr">
            <a:extLst>
              <a:ext uri="{FF2B5EF4-FFF2-40B4-BE49-F238E27FC236}">
                <a16:creationId xmlns:a16="http://schemas.microsoft.com/office/drawing/2014/main" id="{2C27FCC6-78EC-CB70-F0FD-A77EAD672C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9" r="-1" b="9229"/>
          <a:stretch/>
        </p:blipFill>
        <p:spPr bwMode="auto">
          <a:xfrm>
            <a:off x="336551" y="368300"/>
            <a:ext cx="11522074" cy="55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2D1BE1-A13E-1FBB-CBB8-46AE070B2C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6550" y="5948300"/>
            <a:ext cx="11522075" cy="541399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Source: https://</a:t>
            </a:r>
            <a:r>
              <a:rPr lang="en-GB" dirty="0" err="1"/>
              <a:t>www.flickr.com</a:t>
            </a:r>
            <a:r>
              <a:rPr lang="en-GB" dirty="0"/>
              <a:t>/photos/darkwood67/3431956363</a:t>
            </a:r>
            <a:endParaRPr lang="en-NL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06167C79-6028-BA36-1450-5F9A5D53859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43920" y="6153579"/>
            <a:ext cx="636727" cy="374400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sp>
        <p:nvSpPr>
          <p:cNvPr id="6" name="Date Placeholder 5" hidden="1">
            <a:extLst>
              <a:ext uri="{FF2B5EF4-FFF2-40B4-BE49-F238E27FC236}">
                <a16:creationId xmlns:a16="http://schemas.microsoft.com/office/drawing/2014/main" id="{2D039B15-579C-4D29-6C2B-DF1BB28F1495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307782" y="6157899"/>
            <a:ext cx="836138" cy="370080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9AAEE9AC-D924-2A4F-862E-741808895786}" type="datetime1">
              <a:rPr lang="en-US" smtClean="0"/>
              <a:pPr>
                <a:spcAft>
                  <a:spcPts val="600"/>
                </a:spcAft>
              </a:pPr>
              <a:t>4/4/2024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197A59-0332-6DAB-717A-EE1B599498E1}"/>
              </a:ext>
            </a:extLst>
          </p:cNvPr>
          <p:cNvSpPr txBox="1"/>
          <p:nvPr/>
        </p:nvSpPr>
        <p:spPr>
          <a:xfrm>
            <a:off x="8088923" y="2954215"/>
            <a:ext cx="27432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NL" sz="4000" dirty="0">
                <a:solidFill>
                  <a:srgbClr val="FFC000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938714739"/>
      </p:ext>
    </p:extLst>
  </p:cSld>
  <p:clrMapOvr>
    <a:masterClrMapping/>
  </p:clrMapOvr>
</p:sld>
</file>

<file path=ppt/theme/theme1.xml><?xml version="1.0" encoding="utf-8"?>
<a:theme xmlns:a="http://schemas.openxmlformats.org/drawingml/2006/main" name="Utrecht University">
  <a:themeElements>
    <a:clrScheme name="Utrecht University">
      <a:dk1>
        <a:srgbClr val="000000"/>
      </a:dk1>
      <a:lt1>
        <a:srgbClr val="FFFFFF"/>
      </a:lt1>
      <a:dk2>
        <a:srgbClr val="C00935"/>
      </a:dk2>
      <a:lt2>
        <a:srgbClr val="D9D9D9"/>
      </a:lt2>
      <a:accent1>
        <a:srgbClr val="FFCD00"/>
      </a:accent1>
      <a:accent2>
        <a:srgbClr val="DD9562"/>
      </a:accent2>
      <a:accent3>
        <a:srgbClr val="911D56"/>
      </a:accent3>
      <a:accent4>
        <a:srgbClr val="63A593"/>
      </a:accent4>
      <a:accent5>
        <a:srgbClr val="161D41"/>
      </a:accent5>
      <a:accent6>
        <a:srgbClr val="6686C3"/>
      </a:accent6>
      <a:hlink>
        <a:srgbClr val="52287F"/>
      </a:hlink>
      <a:folHlink>
        <a:srgbClr val="623E2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9" id="{1C91B53F-0515-CD4C-BDF3-5CB91B663EE6}" vid="{2F9691A8-09BA-8840-B983-5B23D82ED071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Utrecht University</Template>
  <TotalTime>0</TotalTime>
  <Words>392</Words>
  <Application>Microsoft Office PowerPoint</Application>
  <PresentationFormat>Custom</PresentationFormat>
  <Paragraphs>169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-apple-system</vt:lpstr>
      <vt:lpstr>Open Sans Light</vt:lpstr>
      <vt:lpstr>Roboto</vt:lpstr>
      <vt:lpstr>Calibri</vt:lpstr>
      <vt:lpstr>Merriweather Light</vt:lpstr>
      <vt:lpstr>Arial</vt:lpstr>
      <vt:lpstr>.PingFang SC Regular</vt:lpstr>
      <vt:lpstr>Open Sans</vt:lpstr>
      <vt:lpstr>Verdana</vt:lpstr>
      <vt:lpstr>Merriweather Regular</vt:lpstr>
      <vt:lpstr>Utrecht University</vt:lpstr>
      <vt:lpstr>In silico PK/PD models Bridging basic research and clinical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Challenges</vt:lpstr>
      <vt:lpstr> Indirect and non-linear relationships </vt:lpstr>
      <vt:lpstr>PowerPoint Presentation</vt:lpstr>
      <vt:lpstr> Advanced in vitro model</vt:lpstr>
      <vt:lpstr>Adverse Outcome Pathway for Cardiotoxicity</vt:lpstr>
      <vt:lpstr>Negative control (saccharin, not cardiotoxic)</vt:lpstr>
      <vt:lpstr>Positive control</vt:lpstr>
      <vt:lpstr>PowerPoint Presentation</vt:lpstr>
      <vt:lpstr>PowerPoint Presentation</vt:lpstr>
      <vt:lpstr>Complexities</vt:lpstr>
      <vt:lpstr>Solutions</vt:lpstr>
      <vt:lpstr> Variability</vt:lpstr>
      <vt:lpstr>PowerPoint Presentation</vt:lpstr>
      <vt:lpstr>PowerPoint Presentation</vt:lpstr>
      <vt:lpstr>PowerPoint Presentation</vt:lpstr>
      <vt:lpstr>PowerPoint Presentation</vt:lpstr>
      <vt:lpstr>Complexities</vt:lpstr>
      <vt:lpstr>Solutions</vt:lpstr>
      <vt:lpstr>Acknowledgements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Gehring, R. (Ronette)</dc:creator>
  <cp:keywords/>
  <dc:description/>
  <cp:lastModifiedBy>Pooja Mohnani</cp:lastModifiedBy>
  <cp:revision>8</cp:revision>
  <dcterms:created xsi:type="dcterms:W3CDTF">2022-06-24T08:16:24Z</dcterms:created>
  <dcterms:modified xsi:type="dcterms:W3CDTF">2024-04-04T14:36:48Z</dcterms:modified>
  <cp:category/>
</cp:coreProperties>
</file>